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9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19440-2F5B-4F4F-AD4E-1A208F17328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C970C-B9E6-4BE2-8A6A-E47A3E78C7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67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Stoichiometry is the reason many people take Chemistry</a:t>
            </a:r>
            <a:r>
              <a:rPr lang="en-US" baseline="0" dirty="0" smtClean="0"/>
              <a:t> – to figure out how much of something one can produce.  Isn’t this better than looking up, and blindly following a recipe?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51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C970C-B9E6-4BE2-8A6A-E47A3E78C75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5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5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8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0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3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59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9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3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2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9A685-B33B-428A-ABD5-3F21C4B37D7A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530E5-7DED-4984-B24B-E094F27D5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31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819400"/>
            <a:ext cx="836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Quantities in Chemical Reactions</a:t>
            </a:r>
            <a:endParaRPr lang="en-US" sz="3600" dirty="0"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43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</a:t>
            </a:r>
            <a:r>
              <a:rPr lang="en-US" dirty="0" smtClean="0"/>
              <a:t>Al </a:t>
            </a:r>
            <a:r>
              <a:rPr lang="en-US" dirty="0" smtClean="0"/>
              <a:t>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67000"/>
            <a:ext cx="5241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Al atoms (directly from balanced equation)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67000"/>
            <a:ext cx="5241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</a:t>
            </a:r>
            <a:r>
              <a:rPr lang="en-US" dirty="0"/>
              <a:t>Al atoms (directly from balanced equation)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705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 when 250 atoms of Al react</a:t>
            </a:r>
          </a:p>
          <a:p>
            <a:r>
              <a:rPr lang="en-US" dirty="0" smtClean="0"/>
              <a:t>      with sufficient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67000"/>
            <a:ext cx="527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Al </a:t>
            </a:r>
            <a:r>
              <a:rPr lang="en-US" dirty="0"/>
              <a:t>atoms (directly from balanced equation)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705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 when 250 atoms of Al react</a:t>
            </a:r>
          </a:p>
          <a:p>
            <a:r>
              <a:rPr lang="en-US" dirty="0" smtClean="0"/>
              <a:t>      with sufficient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505200"/>
            <a:ext cx="655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250 </a:t>
            </a:r>
            <a:r>
              <a:rPr lang="en-US" strike="sngStrike" dirty="0" smtClean="0"/>
              <a:t>atoms Al  </a:t>
            </a:r>
            <a:r>
              <a:rPr lang="en-US" dirty="0" smtClean="0"/>
              <a:t>x  </a:t>
            </a:r>
            <a:r>
              <a:rPr lang="en-US" u="sng" dirty="0" smtClean="0"/>
              <a:t>2 molecules AlCl</a:t>
            </a:r>
            <a:r>
              <a:rPr lang="en-US" u="sng" baseline="-25000" dirty="0" smtClean="0"/>
              <a:t>3</a:t>
            </a:r>
            <a:r>
              <a:rPr lang="en-US" baseline="-25000" dirty="0" smtClean="0"/>
              <a:t> </a:t>
            </a:r>
            <a:r>
              <a:rPr lang="en-US" dirty="0" smtClean="0"/>
              <a:t> =  250 molecules AlCl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                                                  2 </a:t>
            </a:r>
            <a:r>
              <a:rPr lang="en-US" strike="sngStrike" dirty="0" smtClean="0"/>
              <a:t>atoms 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67000"/>
            <a:ext cx="527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Al </a:t>
            </a:r>
            <a:r>
              <a:rPr lang="en-US" dirty="0"/>
              <a:t>atoms (directly from balanced equation)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705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 when 250 atoms of Al react</a:t>
            </a:r>
          </a:p>
          <a:p>
            <a:r>
              <a:rPr lang="en-US" dirty="0" smtClean="0"/>
              <a:t>      with sufficient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581400"/>
            <a:ext cx="655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250 </a:t>
            </a:r>
            <a:r>
              <a:rPr lang="en-US" strike="sngStrike" dirty="0" smtClean="0"/>
              <a:t>atoms Al  </a:t>
            </a:r>
            <a:r>
              <a:rPr lang="en-US" dirty="0" smtClean="0"/>
              <a:t>x  </a:t>
            </a:r>
            <a:r>
              <a:rPr lang="en-US" u="sng" dirty="0" smtClean="0"/>
              <a:t>2 molecules AlCl</a:t>
            </a:r>
            <a:r>
              <a:rPr lang="en-US" u="sng" baseline="-25000" dirty="0" smtClean="0"/>
              <a:t>3</a:t>
            </a:r>
            <a:r>
              <a:rPr lang="en-US" baseline="-25000" dirty="0" smtClean="0"/>
              <a:t> </a:t>
            </a:r>
            <a:r>
              <a:rPr lang="en-US" dirty="0" smtClean="0"/>
              <a:t> =  250 molecules AlCl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                                                  2 </a:t>
            </a:r>
            <a:r>
              <a:rPr lang="en-US" strike="sngStrike" dirty="0" smtClean="0"/>
              <a:t>atoms 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4267200"/>
            <a:ext cx="761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C) How many Cl</a:t>
            </a:r>
            <a:r>
              <a:rPr lang="en-US" baseline="-25000" dirty="0" smtClean="0"/>
              <a:t>2</a:t>
            </a:r>
            <a:r>
              <a:rPr lang="en-US" dirty="0" smtClean="0"/>
              <a:t> molecules are needed to react with 1.834 x 10</a:t>
            </a:r>
            <a:r>
              <a:rPr lang="en-US" baseline="30000" dirty="0" smtClean="0"/>
              <a:t>24</a:t>
            </a:r>
            <a:r>
              <a:rPr lang="en-US" dirty="0" smtClean="0"/>
              <a:t> atoms of Al?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2860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590800"/>
            <a:ext cx="527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Al </a:t>
            </a:r>
            <a:r>
              <a:rPr lang="en-US" dirty="0"/>
              <a:t>atoms (directly from balanced equation)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895600"/>
            <a:ext cx="705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 when 250 atoms of Al react</a:t>
            </a:r>
          </a:p>
          <a:p>
            <a:r>
              <a:rPr lang="en-US" dirty="0" smtClean="0"/>
              <a:t>      with sufficient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505200"/>
            <a:ext cx="655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250 </a:t>
            </a:r>
            <a:r>
              <a:rPr lang="en-US" strike="sngStrike" dirty="0" smtClean="0"/>
              <a:t>atoms Al  </a:t>
            </a:r>
            <a:r>
              <a:rPr lang="en-US" dirty="0" smtClean="0"/>
              <a:t>x  </a:t>
            </a:r>
            <a:r>
              <a:rPr lang="en-US" u="sng" dirty="0" smtClean="0"/>
              <a:t>2 molecules AlCl</a:t>
            </a:r>
            <a:r>
              <a:rPr lang="en-US" u="sng" baseline="-25000" dirty="0" smtClean="0"/>
              <a:t>3</a:t>
            </a:r>
            <a:r>
              <a:rPr lang="en-US" baseline="-25000" dirty="0" smtClean="0"/>
              <a:t> </a:t>
            </a:r>
            <a:r>
              <a:rPr lang="en-US" dirty="0" smtClean="0"/>
              <a:t> =  250 molecules AlCl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                                                  2 </a:t>
            </a:r>
            <a:r>
              <a:rPr lang="en-US" strike="sngStrike" dirty="0" smtClean="0"/>
              <a:t>atoms 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7689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C) How many Cl</a:t>
            </a:r>
            <a:r>
              <a:rPr lang="en-US" baseline="-25000" dirty="0" smtClean="0"/>
              <a:t>2</a:t>
            </a:r>
            <a:r>
              <a:rPr lang="en-US" dirty="0" smtClean="0"/>
              <a:t> molecules are needed to react with 1.834 x 10</a:t>
            </a:r>
            <a:r>
              <a:rPr lang="en-US" baseline="30000" dirty="0" smtClean="0"/>
              <a:t>24</a:t>
            </a:r>
            <a:r>
              <a:rPr lang="en-US" dirty="0" smtClean="0"/>
              <a:t> atoms of Al?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4495800"/>
            <a:ext cx="7339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1.834 x 10</a:t>
            </a:r>
            <a:r>
              <a:rPr lang="en-US" baseline="30000" dirty="0" smtClean="0"/>
              <a:t>24</a:t>
            </a:r>
            <a:r>
              <a:rPr lang="en-US" dirty="0" smtClean="0"/>
              <a:t> </a:t>
            </a:r>
            <a:r>
              <a:rPr lang="en-US" strike="sngStrike" dirty="0" smtClean="0"/>
              <a:t>atoms Al </a:t>
            </a:r>
            <a:r>
              <a:rPr lang="en-US" dirty="0" smtClean="0"/>
              <a:t>x  </a:t>
            </a:r>
            <a:r>
              <a:rPr lang="en-US" u="sng" dirty="0" smtClean="0"/>
              <a:t>3 molecules Cl</a:t>
            </a:r>
            <a:r>
              <a:rPr lang="en-US" u="sng" baseline="-25000" dirty="0" smtClean="0"/>
              <a:t>2</a:t>
            </a:r>
            <a:r>
              <a:rPr lang="en-US" dirty="0" smtClean="0"/>
              <a:t> = 2.751 x 10</a:t>
            </a:r>
            <a:r>
              <a:rPr lang="en-US" baseline="30000" dirty="0" smtClean="0"/>
              <a:t>24</a:t>
            </a:r>
            <a:r>
              <a:rPr lang="en-US" dirty="0" smtClean="0"/>
              <a:t> molecules Cl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                                                            2 </a:t>
            </a:r>
            <a:r>
              <a:rPr lang="en-US" strike="sngStrike" dirty="0" smtClean="0"/>
              <a:t>atoms Al </a:t>
            </a:r>
            <a:endParaRPr lang="en-US" strike="sngStrik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67000"/>
            <a:ext cx="527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Al </a:t>
            </a:r>
            <a:r>
              <a:rPr lang="en-US" dirty="0"/>
              <a:t>atoms (directly from balanced equation)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705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 when 250 atoms of Al react</a:t>
            </a:r>
          </a:p>
          <a:p>
            <a:r>
              <a:rPr lang="en-US" dirty="0" smtClean="0"/>
              <a:t>      with sufficient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505200"/>
            <a:ext cx="655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250 </a:t>
            </a:r>
            <a:r>
              <a:rPr lang="en-US" strike="sngStrike" dirty="0" smtClean="0"/>
              <a:t>atoms Al  </a:t>
            </a:r>
            <a:r>
              <a:rPr lang="en-US" dirty="0" smtClean="0"/>
              <a:t>x  </a:t>
            </a:r>
            <a:r>
              <a:rPr lang="en-US" u="sng" dirty="0" smtClean="0"/>
              <a:t>2 molecules AlCl</a:t>
            </a:r>
            <a:r>
              <a:rPr lang="en-US" u="sng" baseline="-25000" dirty="0" smtClean="0"/>
              <a:t>3</a:t>
            </a:r>
            <a:r>
              <a:rPr lang="en-US" baseline="-25000" dirty="0" smtClean="0"/>
              <a:t> </a:t>
            </a:r>
            <a:r>
              <a:rPr lang="en-US" dirty="0" smtClean="0"/>
              <a:t> =  250 molecules AlCl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                                                  2 </a:t>
            </a:r>
            <a:r>
              <a:rPr lang="en-US" strike="sngStrike" dirty="0" smtClean="0"/>
              <a:t>atoms 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4038600"/>
            <a:ext cx="7619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C) How many Cl</a:t>
            </a:r>
            <a:r>
              <a:rPr lang="en-US" baseline="-25000" dirty="0" smtClean="0"/>
              <a:t>2</a:t>
            </a:r>
            <a:r>
              <a:rPr lang="en-US" dirty="0" smtClean="0"/>
              <a:t> molecules are needed to react with 1.834 x 10</a:t>
            </a:r>
            <a:r>
              <a:rPr lang="en-US" baseline="30000" dirty="0" smtClean="0"/>
              <a:t>24</a:t>
            </a:r>
            <a:r>
              <a:rPr lang="en-US" dirty="0" smtClean="0"/>
              <a:t> atoms of Al?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4343400"/>
            <a:ext cx="7339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1.834 x 10</a:t>
            </a:r>
            <a:r>
              <a:rPr lang="en-US" baseline="30000" dirty="0" smtClean="0"/>
              <a:t>24</a:t>
            </a:r>
            <a:r>
              <a:rPr lang="en-US" dirty="0" smtClean="0"/>
              <a:t> </a:t>
            </a:r>
            <a:r>
              <a:rPr lang="en-US" strike="sngStrike" dirty="0" smtClean="0"/>
              <a:t>atoms Al </a:t>
            </a:r>
            <a:r>
              <a:rPr lang="en-US" dirty="0" smtClean="0"/>
              <a:t>x  </a:t>
            </a:r>
            <a:r>
              <a:rPr lang="en-US" u="sng" dirty="0" smtClean="0"/>
              <a:t>3 molecules Cl</a:t>
            </a:r>
            <a:r>
              <a:rPr lang="en-US" u="sng" baseline="-25000" dirty="0" smtClean="0"/>
              <a:t>2</a:t>
            </a:r>
            <a:r>
              <a:rPr lang="en-US" dirty="0" smtClean="0"/>
              <a:t> = 2.751 x 10</a:t>
            </a:r>
            <a:r>
              <a:rPr lang="en-US" baseline="30000" dirty="0" smtClean="0"/>
              <a:t>24</a:t>
            </a:r>
            <a:r>
              <a:rPr lang="en-US" dirty="0" smtClean="0"/>
              <a:t> molecules Cl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                                                            2 </a:t>
            </a:r>
            <a:r>
              <a:rPr lang="en-US" strike="sngStrike" dirty="0" smtClean="0"/>
              <a:t>atoms Al </a:t>
            </a:r>
            <a:endParaRPr lang="en-US" strike="sngStrike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4876800"/>
            <a:ext cx="7656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when 2.751 x 10</a:t>
            </a:r>
            <a:r>
              <a:rPr lang="en-US" baseline="30000" dirty="0" smtClean="0"/>
              <a:t>24</a:t>
            </a:r>
            <a:r>
              <a:rPr lang="en-US" dirty="0" smtClean="0"/>
              <a:t> molecules of 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  react  with sufficient Al?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</a:t>
            </a:r>
            <a:r>
              <a:rPr lang="en-US" sz="2000" dirty="0">
                <a:latin typeface="Aharoni"/>
              </a:rPr>
              <a:t>(</a:t>
            </a:r>
            <a:r>
              <a:rPr lang="en-US" sz="2000" dirty="0" err="1">
                <a:latin typeface="Aharoni"/>
              </a:rPr>
              <a:t>Modelled</a:t>
            </a:r>
            <a:r>
              <a:rPr lang="en-US" sz="2000" dirty="0">
                <a:latin typeface="Aharoni"/>
              </a:rPr>
              <a:t> after textbook, page 237, #2)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722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How many atoms of Al are needed to react with three molecules of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2667000"/>
            <a:ext cx="527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 Al </a:t>
            </a:r>
            <a:r>
              <a:rPr lang="en-US" dirty="0"/>
              <a:t>atoms (directly from balanced equation)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971800"/>
            <a:ext cx="705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 when 250 atoms of Al react</a:t>
            </a:r>
          </a:p>
          <a:p>
            <a:r>
              <a:rPr lang="en-US" dirty="0" smtClean="0"/>
              <a:t>      with sufficient Cl</a:t>
            </a:r>
            <a:r>
              <a:rPr lang="en-US" baseline="-25000" dirty="0" smtClean="0"/>
              <a:t>2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505200"/>
            <a:ext cx="655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 250 </a:t>
            </a:r>
            <a:r>
              <a:rPr lang="en-US" strike="sngStrike" dirty="0" smtClean="0"/>
              <a:t>atoms Al  </a:t>
            </a:r>
            <a:r>
              <a:rPr lang="en-US" dirty="0" smtClean="0"/>
              <a:t>x  </a:t>
            </a:r>
            <a:r>
              <a:rPr lang="en-US" u="sng" dirty="0" smtClean="0"/>
              <a:t>2 molecules AlCl</a:t>
            </a:r>
            <a:r>
              <a:rPr lang="en-US" u="sng" baseline="-25000" dirty="0" smtClean="0"/>
              <a:t>3</a:t>
            </a:r>
            <a:r>
              <a:rPr lang="en-US" baseline="-25000" dirty="0" smtClean="0"/>
              <a:t> </a:t>
            </a:r>
            <a:r>
              <a:rPr lang="en-US" dirty="0" smtClean="0"/>
              <a:t> =  250 molecules AlCl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                                                  2 </a:t>
            </a:r>
            <a:r>
              <a:rPr lang="en-US" strike="sngStrike" dirty="0" smtClean="0"/>
              <a:t>atoms 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4114800"/>
            <a:ext cx="765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C) How many Cl</a:t>
            </a:r>
            <a:r>
              <a:rPr lang="en-US" baseline="-25000" dirty="0" smtClean="0"/>
              <a:t>2</a:t>
            </a:r>
            <a:r>
              <a:rPr lang="en-US" dirty="0" smtClean="0"/>
              <a:t> molecules are needed to react with 1.834 x 10</a:t>
            </a:r>
            <a:r>
              <a:rPr lang="en-US" baseline="30000" dirty="0" smtClean="0"/>
              <a:t>24</a:t>
            </a:r>
            <a:r>
              <a:rPr lang="en-US" dirty="0" smtClean="0"/>
              <a:t> atoms of Al?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4495800"/>
            <a:ext cx="7339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Answer: 1.834 x 10</a:t>
            </a:r>
            <a:r>
              <a:rPr lang="en-US" baseline="30000" dirty="0" smtClean="0"/>
              <a:t>24</a:t>
            </a:r>
            <a:r>
              <a:rPr lang="en-US" dirty="0" smtClean="0"/>
              <a:t> </a:t>
            </a:r>
            <a:r>
              <a:rPr lang="en-US" strike="sngStrike" dirty="0" smtClean="0"/>
              <a:t>atoms Al </a:t>
            </a:r>
            <a:r>
              <a:rPr lang="en-US" dirty="0" smtClean="0"/>
              <a:t>x  </a:t>
            </a:r>
            <a:r>
              <a:rPr lang="en-US" u="sng" dirty="0" smtClean="0"/>
              <a:t>3 molecules Cl</a:t>
            </a:r>
            <a:r>
              <a:rPr lang="en-US" u="sng" baseline="-25000" dirty="0" smtClean="0"/>
              <a:t>2</a:t>
            </a:r>
            <a:r>
              <a:rPr lang="en-US" dirty="0" smtClean="0"/>
              <a:t> = 2.751 x 10</a:t>
            </a:r>
            <a:r>
              <a:rPr lang="en-US" baseline="30000" dirty="0" smtClean="0"/>
              <a:t>24</a:t>
            </a:r>
            <a:r>
              <a:rPr lang="en-US" dirty="0" smtClean="0"/>
              <a:t> molecules Cl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                                                            2 </a:t>
            </a:r>
            <a:r>
              <a:rPr lang="en-US" strike="sngStrike" dirty="0" smtClean="0"/>
              <a:t>atoms Al </a:t>
            </a:r>
            <a:endParaRPr lang="en-US" strike="sngStrike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5029200"/>
            <a:ext cx="7656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D) How many molecules of AlCl</a:t>
            </a:r>
            <a:r>
              <a:rPr lang="en-US" baseline="-25000" dirty="0" smtClean="0"/>
              <a:t>3</a:t>
            </a:r>
            <a:r>
              <a:rPr lang="en-US" dirty="0" smtClean="0"/>
              <a:t> are formed when 2.751 x 10</a:t>
            </a:r>
            <a:r>
              <a:rPr lang="en-US" baseline="30000" dirty="0" smtClean="0"/>
              <a:t>24</a:t>
            </a:r>
            <a:r>
              <a:rPr lang="en-US" dirty="0" smtClean="0"/>
              <a:t> molecules of 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  react  with sufficient Al?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57200" y="57150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Answer: 2.751 x 10</a:t>
            </a:r>
            <a:r>
              <a:rPr lang="en-US" baseline="30000" dirty="0" smtClean="0"/>
              <a:t>24</a:t>
            </a:r>
            <a:r>
              <a:rPr lang="en-US" dirty="0" smtClean="0"/>
              <a:t> </a:t>
            </a:r>
            <a:r>
              <a:rPr lang="en-US" strike="sngStrike" dirty="0" smtClean="0"/>
              <a:t>molecules Cl</a:t>
            </a:r>
            <a:r>
              <a:rPr lang="en-US" strike="sngStrike" baseline="-25000" dirty="0" smtClean="0"/>
              <a:t>2 </a:t>
            </a:r>
            <a:r>
              <a:rPr lang="en-US" dirty="0" smtClean="0"/>
              <a:t>x  </a:t>
            </a:r>
            <a:r>
              <a:rPr lang="en-US" u="sng" dirty="0" smtClean="0"/>
              <a:t>2 molecules AlCl</a:t>
            </a:r>
            <a:r>
              <a:rPr lang="en-US" u="sng" baseline="-25000" dirty="0" smtClean="0"/>
              <a:t>3</a:t>
            </a:r>
            <a:r>
              <a:rPr lang="en-US" dirty="0" smtClean="0"/>
              <a:t>= 1.834 x 10</a:t>
            </a:r>
            <a:r>
              <a:rPr lang="en-US" baseline="30000" dirty="0" smtClean="0"/>
              <a:t>24</a:t>
            </a:r>
            <a:r>
              <a:rPr lang="en-US" dirty="0" smtClean="0"/>
              <a:t> molecules AlCl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                                                                    3 </a:t>
            </a:r>
            <a:r>
              <a:rPr lang="en-US" strike="sngStrike" dirty="0" smtClean="0"/>
              <a:t>molecules Cl</a:t>
            </a:r>
            <a:r>
              <a:rPr lang="en-US" strike="sngStrike" baseline="-25000" dirty="0" smtClean="0"/>
              <a:t>2</a:t>
            </a:r>
            <a:r>
              <a:rPr lang="en-US" strike="sngStrike" dirty="0" smtClean="0"/>
              <a:t> </a:t>
            </a:r>
            <a:endParaRPr lang="en-US" strike="sngStrik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752600"/>
            <a:ext cx="800892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 Demi" pitchFamily="34" charset="0"/>
              </a:rPr>
              <a:t>In previous example, we saw that coefficients for </a:t>
            </a:r>
          </a:p>
          <a:p>
            <a:r>
              <a:rPr lang="en-US" sz="2800" dirty="0" smtClean="0">
                <a:latin typeface="Berlin Sans FB Demi" pitchFamily="34" charset="0"/>
              </a:rPr>
              <a:t>reactants and products in balanced equation </a:t>
            </a:r>
          </a:p>
          <a:p>
            <a:r>
              <a:rPr lang="en-US" sz="2800" dirty="0" smtClean="0">
                <a:latin typeface="Berlin Sans FB Demi" pitchFamily="34" charset="0"/>
              </a:rPr>
              <a:t>represented the number of particles (atoms or </a:t>
            </a:r>
          </a:p>
          <a:p>
            <a:r>
              <a:rPr lang="en-US" sz="2800" dirty="0" smtClean="0">
                <a:latin typeface="Berlin Sans FB Demi" pitchFamily="34" charset="0"/>
              </a:rPr>
              <a:t>molecules) participating directly in chemical</a:t>
            </a:r>
          </a:p>
          <a:p>
            <a:r>
              <a:rPr lang="en-US" sz="2800" dirty="0" smtClean="0">
                <a:latin typeface="Berlin Sans FB Demi" pitchFamily="34" charset="0"/>
              </a:rPr>
              <a:t>reaction.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04800"/>
            <a:ext cx="83343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Equation coefficients represent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Particles </a:t>
            </a:r>
            <a:r>
              <a:rPr lang="en-US" sz="3600" i="1" dirty="0" smtClean="0">
                <a:latin typeface="Stencil" pitchFamily="82" charset="0"/>
              </a:rPr>
              <a:t>and</a:t>
            </a:r>
            <a:r>
              <a:rPr lang="en-US" sz="3600" dirty="0" smtClean="0">
                <a:latin typeface="Stencil" pitchFamily="82" charset="0"/>
              </a:rPr>
              <a:t> moles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191000"/>
            <a:ext cx="1048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 Demi" pitchFamily="34" charset="0"/>
              </a:rPr>
              <a:t>But…</a:t>
            </a:r>
            <a:endParaRPr lang="en-US" sz="28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4800"/>
            <a:ext cx="83343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Equation coefficients represent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Particles </a:t>
            </a:r>
            <a:r>
              <a:rPr lang="en-US" sz="3600" i="1" dirty="0" smtClean="0">
                <a:latin typeface="Stencil" pitchFamily="82" charset="0"/>
              </a:rPr>
              <a:t>and</a:t>
            </a:r>
            <a:r>
              <a:rPr lang="en-US" sz="3600" dirty="0" smtClean="0">
                <a:latin typeface="Stencil" pitchFamily="82" charset="0"/>
              </a:rPr>
              <a:t> moles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2438400"/>
            <a:ext cx="5939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Berlin Sans FB Demi" pitchFamily="34" charset="0"/>
                <a:cs typeface="Aharoni" pitchFamily="2" charset="-79"/>
              </a:rPr>
              <a:t>Multiply ratio of coefficients by </a:t>
            </a:r>
            <a:r>
              <a:rPr lang="en-US" sz="28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8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800" dirty="0" smtClean="0">
                <a:latin typeface="Berlin Sans FB Demi" pitchFamily="34" charset="0"/>
                <a:cs typeface="Aharoni" pitchFamily="2" charset="-79"/>
              </a:rPr>
              <a:t> : </a:t>
            </a:r>
            <a:endParaRPr lang="en-US" sz="28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468" y="3428999"/>
            <a:ext cx="8901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e.g.  (2 atoms Al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: 3 molecules 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2(g)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: 2 molecules AlCl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 x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endParaRPr lang="en-US" sz="2400" i="1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4964" y="4267200"/>
            <a:ext cx="49311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:  3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Cl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2(g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:  2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3(s</a:t>
            </a:r>
            <a:r>
              <a:rPr lang="en-US" sz="2400" baseline="-25000" dirty="0">
                <a:latin typeface="Aharoni" pitchFamily="2" charset="-79"/>
                <a:cs typeface="Aharoni" pitchFamily="2" charset="-79"/>
              </a:rPr>
              <a:t>)</a:t>
            </a:r>
            <a:endParaRPr lang="en-US" sz="2400" i="1" baseline="-25000" dirty="0">
              <a:latin typeface="Aharoni" pitchFamily="2" charset="-79"/>
              <a:cs typeface="Aharoni" pitchFamily="2" charset="-79"/>
            </a:endParaRPr>
          </a:p>
          <a:p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4977334"/>
            <a:ext cx="5715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= 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 :  3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2(g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 :  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3(s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endParaRPr lang="en-US" sz="240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1676400"/>
            <a:ext cx="616386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Stoichiometry (Greek):  </a:t>
            </a:r>
          </a:p>
          <a:p>
            <a:endParaRPr lang="en-US" sz="3600" dirty="0">
              <a:latin typeface="Stencil" pitchFamily="82" charset="0"/>
            </a:endParaRPr>
          </a:p>
          <a:p>
            <a:r>
              <a:rPr lang="en-US" sz="3600" i="1" dirty="0" err="1" smtClean="0">
                <a:latin typeface="Stencil" pitchFamily="82" charset="0"/>
              </a:rPr>
              <a:t>Stoicheion</a:t>
            </a:r>
            <a:r>
              <a:rPr lang="en-US" sz="3600" i="1" dirty="0" smtClean="0">
                <a:latin typeface="Stencil" pitchFamily="82" charset="0"/>
              </a:rPr>
              <a:t> </a:t>
            </a:r>
            <a:r>
              <a:rPr lang="en-US" sz="3600" dirty="0" smtClean="0">
                <a:latin typeface="Stencil" pitchFamily="82" charset="0"/>
              </a:rPr>
              <a:t>= “element”</a:t>
            </a:r>
          </a:p>
          <a:p>
            <a:r>
              <a:rPr lang="en-US" sz="3600" i="1" dirty="0" err="1" smtClean="0">
                <a:latin typeface="Stencil" pitchFamily="82" charset="0"/>
              </a:rPr>
              <a:t>Metron</a:t>
            </a:r>
            <a:r>
              <a:rPr lang="en-US" sz="3600" i="1" dirty="0" smtClean="0">
                <a:latin typeface="Stencil" pitchFamily="82" charset="0"/>
              </a:rPr>
              <a:t> = </a:t>
            </a:r>
            <a:r>
              <a:rPr lang="en-US" sz="3600" dirty="0" smtClean="0">
                <a:latin typeface="Stencil" pitchFamily="82" charset="0"/>
              </a:rPr>
              <a:t>“to measure”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7846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4800"/>
            <a:ext cx="83343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Equation coefficients represent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Particles </a:t>
            </a:r>
            <a:r>
              <a:rPr lang="en-US" sz="3600" i="1" dirty="0" smtClean="0">
                <a:latin typeface="Stencil" pitchFamily="82" charset="0"/>
              </a:rPr>
              <a:t>and</a:t>
            </a:r>
            <a:r>
              <a:rPr lang="en-US" sz="3600" dirty="0" smtClean="0">
                <a:latin typeface="Stencil" pitchFamily="82" charset="0"/>
              </a:rPr>
              <a:t> moles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1625162"/>
            <a:ext cx="49311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:  3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Cl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2(g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:  2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N</a:t>
            </a:r>
            <a:r>
              <a:rPr lang="en-US" sz="2400" i="1" baseline="-25000" dirty="0" smtClean="0">
                <a:latin typeface="Berlin Sans FB Demi" pitchFamily="34" charset="0"/>
                <a:cs typeface="Aharoni" pitchFamily="2" charset="-79"/>
              </a:rPr>
              <a:t>A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3(s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endParaRPr lang="en-US" sz="2400" i="1" baseline="-25000" dirty="0">
              <a:latin typeface="Berlin Sans FB Demi" pitchFamily="34" charset="0"/>
              <a:cs typeface="Aharoni" pitchFamily="2" charset="-79"/>
            </a:endParaRPr>
          </a:p>
          <a:p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9423" y="2163771"/>
            <a:ext cx="5715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= 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 :  3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2(g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 :  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AlCl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3(s</a:t>
            </a:r>
            <a:r>
              <a:rPr lang="en-US" sz="2400" baseline="-25000" dirty="0">
                <a:latin typeface="Berlin Sans FB Demi" pitchFamily="34" charset="0"/>
                <a:cs typeface="Aharoni" pitchFamily="2" charset="-79"/>
              </a:rPr>
              <a:t>)</a:t>
            </a:r>
            <a:endParaRPr lang="en-US" sz="2400" dirty="0">
              <a:latin typeface="Berlin Sans FB Demi" pitchFamily="34" charset="0"/>
            </a:endParaRPr>
          </a:p>
        </p:txBody>
      </p:sp>
      <p:sp>
        <p:nvSpPr>
          <p:cNvPr id="9" name="Left Brace 8"/>
          <p:cNvSpPr/>
          <p:nvPr/>
        </p:nvSpPr>
        <p:spPr>
          <a:xfrm rot="5400000" flipH="1">
            <a:off x="2538086" y="1279701"/>
            <a:ext cx="495300" cy="318677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rot="5400000" flipH="1">
            <a:off x="5214916" y="2034887"/>
            <a:ext cx="495300" cy="1676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515542" y="3200400"/>
            <a:ext cx="2468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Reactants Total </a:t>
            </a:r>
          </a:p>
          <a:p>
            <a:pPr algn="ctr"/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5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endParaRPr lang="en-US" sz="24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9120" y="3200399"/>
            <a:ext cx="2226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Products Total</a:t>
            </a:r>
          </a:p>
          <a:p>
            <a:pPr algn="ctr"/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mol</a:t>
            </a:r>
            <a:endParaRPr lang="en-US" sz="24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861" y="4377714"/>
            <a:ext cx="86950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Note:  Because atoms are rearranged in different proportions, </a:t>
            </a:r>
          </a:p>
          <a:p>
            <a:r>
              <a:rPr lang="en-US" sz="2400" dirty="0">
                <a:latin typeface="Berlin Sans FB Demi" pitchFamily="34" charset="0"/>
                <a:cs typeface="Aharoni" pitchFamily="2" charset="-79"/>
              </a:rPr>
              <a:t>t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here is no law of conservation of </a:t>
            </a:r>
            <a:r>
              <a:rPr lang="en-US" sz="2400" i="1" dirty="0" smtClean="0">
                <a:latin typeface="Berlin Sans FB Demi" pitchFamily="34" charset="0"/>
                <a:cs typeface="Aharoni" pitchFamily="2" charset="-79"/>
              </a:rPr>
              <a:t>moles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.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  </a:t>
            </a:r>
            <a:endParaRPr lang="en-US" sz="2400" i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331" y="4410959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248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643" y="2286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Stencil" pitchFamily="82" charset="0"/>
              </a:rPr>
              <a:t>Equation coefficients represent</a:t>
            </a:r>
          </a:p>
          <a:p>
            <a:pPr algn="ctr"/>
            <a:r>
              <a:rPr lang="en-US" sz="3600" dirty="0">
                <a:latin typeface="Stencil" pitchFamily="82" charset="0"/>
              </a:rPr>
              <a:t>Particles </a:t>
            </a:r>
            <a:r>
              <a:rPr lang="en-US" sz="3600" i="1" dirty="0">
                <a:latin typeface="Stencil" pitchFamily="82" charset="0"/>
              </a:rPr>
              <a:t>and</a:t>
            </a:r>
            <a:r>
              <a:rPr lang="en-US" sz="3600" dirty="0">
                <a:latin typeface="Stencil" pitchFamily="82" charset="0"/>
              </a:rPr>
              <a:t> moles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41643" y="1452391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Berlin Sans FB Demi" pitchFamily="34" charset="0"/>
                <a:cs typeface="Aharoni" pitchFamily="2" charset="-79"/>
              </a:rPr>
              <a:t>By analogy, imagine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leaving 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3 moles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of puddles of 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water on the floor,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and </a:t>
            </a:r>
            <a:r>
              <a:rPr lang="en-US" sz="2400" dirty="0">
                <a:latin typeface="Berlin Sans FB Demi" pitchFamily="34" charset="0"/>
                <a:cs typeface="Aharoni" pitchFamily="2" charset="-79"/>
              </a:rPr>
              <a:t>then using one mole of paper towel sheets to clean it up.</a:t>
            </a:r>
            <a:endParaRPr lang="en-US" sz="2400" dirty="0"/>
          </a:p>
        </p:txBody>
      </p:sp>
      <p:pic>
        <p:nvPicPr>
          <p:cNvPr id="6" name="Picture 2" descr="C:\Users\Jason\AppData\Local\Microsoft\Windows\Temporary Internet Files\Content.IE5\LC2O674Z\MC90030514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61558"/>
            <a:ext cx="939500" cy="102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lus 6"/>
          <p:cNvSpPr/>
          <p:nvPr/>
        </p:nvSpPr>
        <p:spPr>
          <a:xfrm>
            <a:off x="1673576" y="3096100"/>
            <a:ext cx="502615" cy="40833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 descr="C:\Users\Jason\AppData\Local\Microsoft\Windows\Temporary Internet Files\Content.IE5\3U9R7R14\MC90001294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530" y="2564613"/>
            <a:ext cx="819964" cy="77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Jason\AppData\Local\Microsoft\Windows\Temporary Internet Files\Content.IE5\3U9R7R14\MC90001294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0265"/>
            <a:ext cx="819964" cy="77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Jason\AppData\Local\Microsoft\Windows\Temporary Internet Files\Content.IE5\3U9R7R14\MC90001294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719" y="2594716"/>
            <a:ext cx="819964" cy="77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otched Right Arrow 10"/>
          <p:cNvSpPr/>
          <p:nvPr/>
        </p:nvSpPr>
        <p:spPr>
          <a:xfrm>
            <a:off x="4623143" y="3096100"/>
            <a:ext cx="978408" cy="484632"/>
          </a:xfrm>
          <a:prstGeom prst="notched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dannylipford.com/wp-content/uploads/2011/03/seed-germination-test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825739"/>
            <a:ext cx="2106390" cy="103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33022" y="4056869"/>
            <a:ext cx="2023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dry paper </a:t>
            </a:r>
          </a:p>
          <a:p>
            <a:r>
              <a:rPr lang="en-US" sz="2000" dirty="0" smtClean="0">
                <a:latin typeface="Berlin Sans FB Demi" pitchFamily="34" charset="0"/>
              </a:rPr>
              <a:t>towel sheets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5512" y="4077663"/>
            <a:ext cx="17604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3 mol puddles</a:t>
            </a:r>
          </a:p>
          <a:p>
            <a:r>
              <a:rPr lang="en-US" sz="2000" dirty="0" smtClean="0">
                <a:latin typeface="Berlin Sans FB Demi" pitchFamily="34" charset="0"/>
              </a:rPr>
              <a:t>of water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14333" y="3923774"/>
            <a:ext cx="16209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wet</a:t>
            </a:r>
          </a:p>
          <a:p>
            <a:r>
              <a:rPr lang="en-US" sz="2000" dirty="0" smtClean="0">
                <a:latin typeface="Berlin Sans FB Demi" pitchFamily="34" charset="0"/>
              </a:rPr>
              <a:t>paper towel </a:t>
            </a:r>
          </a:p>
          <a:p>
            <a:r>
              <a:rPr lang="en-US" sz="2000" dirty="0" smtClean="0">
                <a:latin typeface="Berlin Sans FB Demi" pitchFamily="34" charset="0"/>
              </a:rPr>
              <a:t>sheets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6022" y="5867400"/>
            <a:ext cx="90284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Berlin Sans FB Demi" pitchFamily="34" charset="0"/>
              </a:rPr>
              <a:t>Think about product as 1 paper towel </a:t>
            </a:r>
            <a:r>
              <a:rPr lang="en-US" sz="2200" baseline="30000" dirty="0" smtClean="0">
                <a:latin typeface="Berlin Sans FB Demi" pitchFamily="34" charset="0"/>
              </a:rPr>
              <a:t>. </a:t>
            </a:r>
            <a:r>
              <a:rPr lang="en-US" sz="2200" dirty="0" smtClean="0">
                <a:latin typeface="Berlin Sans FB Demi" pitchFamily="34" charset="0"/>
              </a:rPr>
              <a:t>3 H</a:t>
            </a:r>
            <a:r>
              <a:rPr lang="en-US" sz="2200" baseline="-25000" dirty="0" smtClean="0">
                <a:latin typeface="Berlin Sans FB Demi" pitchFamily="34" charset="0"/>
              </a:rPr>
              <a:t>2</a:t>
            </a:r>
            <a:r>
              <a:rPr lang="en-US" sz="2200" dirty="0" smtClean="0">
                <a:latin typeface="Berlin Sans FB Demi" pitchFamily="34" charset="0"/>
              </a:rPr>
              <a:t>O puddles.  Where have we </a:t>
            </a:r>
          </a:p>
          <a:p>
            <a:r>
              <a:rPr lang="en-US" sz="2200" dirty="0" smtClean="0">
                <a:latin typeface="Berlin Sans FB Demi" pitchFamily="34" charset="0"/>
              </a:rPr>
              <a:t>seen such a formulation recently?</a:t>
            </a:r>
            <a:endParaRPr lang="en-US" sz="2200" dirty="0">
              <a:latin typeface="Berlin Sans FB Demi" pitchFamily="34" charset="0"/>
            </a:endParaRPr>
          </a:p>
        </p:txBody>
      </p:sp>
      <p:sp>
        <p:nvSpPr>
          <p:cNvPr id="20" name="Left Brace 19"/>
          <p:cNvSpPr/>
          <p:nvPr/>
        </p:nvSpPr>
        <p:spPr>
          <a:xfrm rot="5400000" flipH="1">
            <a:off x="2251011" y="2964123"/>
            <a:ext cx="495300" cy="409656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347499" y="5260055"/>
            <a:ext cx="2845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Reactants total 4 moles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22" name="Left Brace 21"/>
          <p:cNvSpPr/>
          <p:nvPr/>
        </p:nvSpPr>
        <p:spPr>
          <a:xfrm rot="5400000" flipH="1">
            <a:off x="6825345" y="4194999"/>
            <a:ext cx="495300" cy="1676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932128" y="5275444"/>
            <a:ext cx="2560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Products total 1 mole</a:t>
            </a:r>
            <a:endParaRPr lang="en-US" sz="2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373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533400"/>
            <a:ext cx="72090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MASS TO MASS STOICHIOMETRIC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CALCULATIONS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875" y="2049543"/>
            <a:ext cx="836799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Most likely, situations will involve being given the mass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(or moles, or particles) of one participant in a reaction, and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being tasked with finding the mass of another reaction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species.  </a:t>
            </a:r>
          </a:p>
          <a:p>
            <a:endParaRPr lang="en-US" sz="2400" dirty="0" smtClean="0">
              <a:latin typeface="Berlin Sans FB Demi" pitchFamily="34" charset="0"/>
              <a:cs typeface="Aharoni" pitchFamily="2" charset="-79"/>
            </a:endParaRP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Use knowledge of the molar mass of species present in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the reaction to interconvert between mass and moles,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using the molar ratio of species from the balanced chemical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equation to identify the number of moles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of the desired chemical entity.</a:t>
            </a:r>
          </a:p>
        </p:txBody>
      </p:sp>
    </p:spTree>
    <p:extLst>
      <p:ext uri="{BB962C8B-B14F-4D97-AF65-F5344CB8AC3E}">
        <p14:creationId xmlns:p14="http://schemas.microsoft.com/office/powerpoint/2010/main" val="43300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831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#1: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one reactant to another)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2941259"/>
            <a:ext cx="824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NiO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2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(l)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Cd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2 Ni(OH)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+ Cd(OH)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371600"/>
            <a:ext cx="76979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Find the mass of solid Cadmium required to fully react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with 0.45 grams Nickel (III) oxide hydroxide in a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rechargeable nickel-cadmium battery.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The overall reaction is:</a:t>
            </a:r>
            <a:endParaRPr lang="en-US" sz="2400" dirty="0">
              <a:latin typeface="Berlin Sans FB Demi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8435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825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#1: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one reactant to another)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2941259"/>
            <a:ext cx="824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NiO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2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(l)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Cd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2 Ni(OH)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+ Cd(OH)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371600"/>
            <a:ext cx="76979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Find the mass of solid Cadmium required to fully react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with 0.45 grams Nickel (III) oxide hydroxide in a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rechargeable nickel-cadmium battery.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The overall reaction is:</a:t>
            </a:r>
            <a:endParaRPr lang="en-US" sz="24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565343"/>
            <a:ext cx="7428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0.45 g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 err="1" smtClean="0">
                <a:latin typeface="Berlin Sans FB Demi" pitchFamily="34" charset="0"/>
              </a:rPr>
              <a:t>NiO</a:t>
            </a:r>
            <a:r>
              <a:rPr lang="en-US" sz="2000" u="sng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    = 0.0049073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 err="1" smtClean="0">
                <a:latin typeface="Berlin Sans FB Demi" pitchFamily="34" charset="0"/>
              </a:rPr>
              <a:t>NiO</a:t>
            </a:r>
            <a:r>
              <a:rPr lang="en-US" sz="2000" dirty="0" smtClean="0">
                <a:latin typeface="Berlin Sans FB Demi" pitchFamily="34" charset="0"/>
              </a:rPr>
              <a:t>(OH) </a:t>
            </a:r>
          </a:p>
          <a:p>
            <a:r>
              <a:rPr lang="en-US" sz="2000" dirty="0" smtClean="0">
                <a:latin typeface="Berlin Sans FB Demi" pitchFamily="34" charset="0"/>
              </a:rPr>
              <a:t>	              91.70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endParaRPr lang="en-US" sz="2000" strike="sngStrike" dirty="0"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30235" y="3565343"/>
            <a:ext cx="18101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Mass </a:t>
            </a:r>
            <a:r>
              <a:rPr lang="en-US" sz="20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sz="2000" dirty="0">
                <a:solidFill>
                  <a:srgbClr val="FF0000"/>
                </a:solidFill>
                <a:cs typeface="Aharoni" pitchFamily="2" charset="-79"/>
              </a:rPr>
              <a:t>Moles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35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825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#1: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one reactant to another)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2941259"/>
            <a:ext cx="824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NiO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2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(l)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Cd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2 Ni(OH)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+ Cd(OH)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371600"/>
            <a:ext cx="76979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Find the mass of solid Cadmium required to fully react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with 0.45 grams Nickel (III) oxide hydroxide in a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rechargeable nickel-cadmium battery.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The overall reaction is:</a:t>
            </a:r>
            <a:endParaRPr lang="en-US" sz="24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524447"/>
            <a:ext cx="7428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0.45 g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 err="1" smtClean="0">
                <a:latin typeface="Berlin Sans FB Demi" pitchFamily="34" charset="0"/>
              </a:rPr>
              <a:t>NiO</a:t>
            </a:r>
            <a:r>
              <a:rPr lang="en-US" sz="2000" u="sng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    = 0.0049073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 err="1" smtClean="0">
                <a:latin typeface="Berlin Sans FB Demi" pitchFamily="34" charset="0"/>
              </a:rPr>
              <a:t>NiO</a:t>
            </a:r>
            <a:r>
              <a:rPr lang="en-US" sz="2000" dirty="0" smtClean="0">
                <a:latin typeface="Berlin Sans FB Demi" pitchFamily="34" charset="0"/>
              </a:rPr>
              <a:t>(OH) </a:t>
            </a:r>
          </a:p>
          <a:p>
            <a:r>
              <a:rPr lang="en-US" sz="2000" dirty="0" smtClean="0">
                <a:latin typeface="Berlin Sans FB Demi" pitchFamily="34" charset="0"/>
              </a:rPr>
              <a:t>	                 91.70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endParaRPr lang="en-US" sz="2000" strike="sngStrike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27" y="4204746"/>
            <a:ext cx="74029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0.0049073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 x 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Cd       </a:t>
            </a:r>
            <a:r>
              <a:rPr lang="en-US" sz="2000" dirty="0" smtClean="0">
                <a:latin typeface="Berlin Sans FB Demi" pitchFamily="34" charset="0"/>
              </a:rPr>
              <a:t>   =  0.0024537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Cd</a:t>
            </a:r>
          </a:p>
          <a:p>
            <a:r>
              <a:rPr lang="en-US" sz="2000" dirty="0">
                <a:latin typeface="Berlin Sans FB Demi" pitchFamily="34" charset="0"/>
              </a:rPr>
              <a:t>	</a:t>
            </a:r>
            <a:r>
              <a:rPr lang="en-US" sz="2000" dirty="0" smtClean="0">
                <a:latin typeface="Berlin Sans FB Demi" pitchFamily="34" charset="0"/>
              </a:rPr>
              <a:t>	                     2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endParaRPr lang="en-US" sz="2000" strike="sngStrike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48670" y="3570337"/>
            <a:ext cx="1649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r>
              <a:rPr lang="en-US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7311801" y="4206824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4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825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#1: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one reactant to another)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2941259"/>
            <a:ext cx="824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2 </a:t>
            </a:r>
            <a:r>
              <a:rPr lang="en-US" sz="2400" dirty="0" err="1" smtClean="0">
                <a:latin typeface="Berlin Sans FB Demi" pitchFamily="34" charset="0"/>
                <a:cs typeface="Aharoni" pitchFamily="2" charset="-79"/>
              </a:rPr>
              <a:t>NiO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2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(l)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+  Cd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 2 Ni(OH)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+ Cd(OH)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2(s)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371600"/>
            <a:ext cx="76979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Find the mass of solid Cadmium required to fully react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with 0.450 grams Nickel (III) oxide hydroxide in a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rechargeable nickel-cadmium battery.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The overall reaction is:</a:t>
            </a:r>
            <a:endParaRPr lang="en-US" sz="24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45" y="3539943"/>
            <a:ext cx="7590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0.450 g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 err="1" smtClean="0">
                <a:latin typeface="Berlin Sans FB Demi" pitchFamily="34" charset="0"/>
              </a:rPr>
              <a:t>NiO</a:t>
            </a:r>
            <a:r>
              <a:rPr lang="en-US" sz="2000" u="sng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    = 0.0049073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 err="1" smtClean="0">
                <a:latin typeface="Berlin Sans FB Demi" pitchFamily="34" charset="0"/>
              </a:rPr>
              <a:t>NiO</a:t>
            </a:r>
            <a:r>
              <a:rPr lang="en-US" sz="2000" dirty="0" smtClean="0">
                <a:latin typeface="Berlin Sans FB Demi" pitchFamily="34" charset="0"/>
              </a:rPr>
              <a:t>(OH) </a:t>
            </a:r>
          </a:p>
          <a:p>
            <a:r>
              <a:rPr lang="en-US" sz="2000" dirty="0" smtClean="0">
                <a:latin typeface="Berlin Sans FB Demi" pitchFamily="34" charset="0"/>
              </a:rPr>
              <a:t>	                   91.70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endParaRPr lang="en-US" sz="2000" strike="sngStrike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24" y="4190133"/>
            <a:ext cx="74029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0.0049073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r>
              <a:rPr lang="en-US" sz="2000" dirty="0" smtClean="0">
                <a:latin typeface="Berlin Sans FB Demi" pitchFamily="34" charset="0"/>
              </a:rPr>
              <a:t>  x 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Cd       </a:t>
            </a:r>
            <a:r>
              <a:rPr lang="en-US" sz="2000" dirty="0" smtClean="0">
                <a:latin typeface="Berlin Sans FB Demi" pitchFamily="34" charset="0"/>
              </a:rPr>
              <a:t>   =  0.0024537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Cd</a:t>
            </a:r>
          </a:p>
          <a:p>
            <a:r>
              <a:rPr lang="en-US" dirty="0"/>
              <a:t>	</a:t>
            </a:r>
            <a:r>
              <a:rPr lang="en-US" dirty="0" smtClean="0"/>
              <a:t>	                           </a:t>
            </a:r>
            <a:r>
              <a:rPr lang="en-US" sz="2000" dirty="0" smtClean="0">
                <a:latin typeface="Berlin Sans FB Demi" pitchFamily="34" charset="0"/>
              </a:rPr>
              <a:t>2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 err="1" smtClean="0">
                <a:latin typeface="Berlin Sans FB Demi" pitchFamily="34" charset="0"/>
              </a:rPr>
              <a:t>NiO</a:t>
            </a:r>
            <a:r>
              <a:rPr lang="en-US" sz="2000" strike="sngStrike" dirty="0" smtClean="0">
                <a:latin typeface="Berlin Sans FB Demi" pitchFamily="34" charset="0"/>
              </a:rPr>
              <a:t>(OH)</a:t>
            </a:r>
            <a:endParaRPr lang="en-US" sz="2000" strike="sngStrike" dirty="0">
              <a:latin typeface="Berlin Sans FB Dem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11" y="4867241"/>
            <a:ext cx="7518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0.0024537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Cd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112.41 g Cd</a:t>
            </a:r>
            <a:r>
              <a:rPr lang="en-US" sz="2000" dirty="0" smtClean="0">
                <a:latin typeface="Berlin Sans FB Demi" pitchFamily="34" charset="0"/>
              </a:rPr>
              <a:t>  =  0.2758 g Cd</a:t>
            </a:r>
            <a:r>
              <a:rPr lang="en-US" sz="2000" baseline="-25000" dirty="0" smtClean="0">
                <a:latin typeface="Berlin Sans FB Demi" pitchFamily="34" charset="0"/>
              </a:rPr>
              <a:t>(s)</a:t>
            </a:r>
            <a:r>
              <a:rPr lang="en-US" sz="2000" dirty="0" smtClean="0">
                <a:latin typeface="Berlin Sans FB Demi" pitchFamily="34" charset="0"/>
              </a:rPr>
              <a:t>  =  0.276 g Cd</a:t>
            </a:r>
            <a:r>
              <a:rPr lang="en-US" sz="2000" baseline="-25000" dirty="0" smtClean="0">
                <a:latin typeface="Berlin Sans FB Demi" pitchFamily="34" charset="0"/>
              </a:rPr>
              <a:t>(s)</a:t>
            </a:r>
          </a:p>
          <a:p>
            <a:r>
              <a:rPr lang="en-US" sz="2000" dirty="0">
                <a:latin typeface="Berlin Sans FB Demi" pitchFamily="34" charset="0"/>
              </a:rPr>
              <a:t>	</a:t>
            </a:r>
            <a:r>
              <a:rPr lang="en-US" sz="2000" dirty="0" smtClean="0">
                <a:latin typeface="Berlin Sans FB Demi" pitchFamily="34" charset="0"/>
              </a:rPr>
              <a:t>	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Cd</a:t>
            </a:r>
            <a:endParaRPr lang="en-US" sz="2000" strike="sngStrike" dirty="0">
              <a:latin typeface="Berlin Sans FB Dem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6479" y="3549134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Mass </a:t>
            </a:r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haroni" pitchFamily="2" charset="-79"/>
              </a:rPr>
              <a:t>Moles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21910" y="4191513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Moles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 smtClean="0">
                <a:solidFill>
                  <a:srgbClr val="FF0000"/>
                </a:solidFill>
                <a:cs typeface="Aharoni" pitchFamily="2" charset="-79"/>
              </a:rPr>
              <a:t>Moles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438770" y="4898019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Moles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 smtClean="0">
                <a:solidFill>
                  <a:srgbClr val="FF0000"/>
                </a:solidFill>
                <a:cs typeface="Aharoni" pitchFamily="2" charset="-79"/>
              </a:rPr>
              <a:t>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51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2209800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</a:t>
            </a:r>
            <a:r>
              <a:rPr lang="en-US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4512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469" y="2209800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" y="2917686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66941" y="3256240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786" y="2187019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</a:t>
            </a:r>
            <a:r>
              <a:rPr lang="en-US" dirty="0" smtClean="0"/>
              <a:t>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7998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 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962400"/>
            <a:ext cx="8637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000" dirty="0" smtClean="0">
                <a:latin typeface="Berlin Sans FB Demi" pitchFamily="34" charset="0"/>
              </a:rPr>
              <a:t>0.0069417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(NH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dirty="0" smtClean="0">
                <a:latin typeface="Berlin Sans FB Demi" pitchFamily="34" charset="0"/>
              </a:rPr>
              <a:t>  x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3</a:t>
            </a:r>
            <a:r>
              <a:rPr lang="en-US" sz="2000" u="sng" dirty="0" smtClean="0">
                <a:latin typeface="Berlin Sans FB Demi" pitchFamily="34" charset="0"/>
              </a:rPr>
              <a:t>           </a:t>
            </a:r>
            <a:r>
              <a:rPr lang="en-US" sz="2000" dirty="0" smtClean="0">
                <a:latin typeface="Berlin Sans FB Demi" pitchFamily="34" charset="0"/>
              </a:rPr>
              <a:t> = </a:t>
            </a:r>
            <a:r>
              <a:rPr lang="en-US" sz="2000" dirty="0">
                <a:latin typeface="Berlin Sans FB Demi" pitchFamily="34" charset="0"/>
              </a:rPr>
              <a:t>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3</a:t>
            </a:r>
            <a:endParaRPr lang="en-US" sz="2000" dirty="0" smtClean="0">
              <a:latin typeface="Berlin Sans FB Demi" pitchFamily="34" charset="0"/>
            </a:endParaRPr>
          </a:p>
          <a:p>
            <a:pPr lvl="6"/>
            <a:r>
              <a:rPr lang="en-US" sz="2000" baseline="-25000" dirty="0" smtClean="0">
                <a:latin typeface="Berlin Sans FB Demi" pitchFamily="34" charset="0"/>
              </a:rPr>
              <a:t>                        </a:t>
            </a:r>
            <a:r>
              <a:rPr lang="en-US" sz="2000" dirty="0" smtClean="0">
                <a:latin typeface="Berlin Sans FB Demi" pitchFamily="34" charset="0"/>
              </a:rPr>
              <a:t>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 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51656" y="3436070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51656" y="4288986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304800"/>
            <a:ext cx="6702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Why are we learning this?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1600200"/>
            <a:ext cx="650690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Stoichiometry can allow you to: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determine amount of product from known </a:t>
            </a:r>
          </a:p>
          <a:p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    quantity of reactant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determine amount of starting material needed</a:t>
            </a:r>
          </a:p>
          <a:p>
            <a:r>
              <a:rPr lang="en-US" sz="2000" dirty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   to yield desired quantity of product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identify reaction efficiency (and make amendments </a:t>
            </a:r>
          </a:p>
          <a:p>
            <a:r>
              <a:rPr lang="en-US" sz="2000" dirty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   in reaction conditions)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determine purity of starting materials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and more</a:t>
            </a:r>
          </a:p>
        </p:txBody>
      </p:sp>
    </p:spTree>
    <p:extLst>
      <p:ext uri="{BB962C8B-B14F-4D97-AF65-F5344CB8AC3E}">
        <p14:creationId xmlns:p14="http://schemas.microsoft.com/office/powerpoint/2010/main" val="391030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6147" y="2215299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9988" y="3063389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 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147" y="4087087"/>
            <a:ext cx="8637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000" dirty="0" smtClean="0">
                <a:latin typeface="Berlin Sans FB Demi" pitchFamily="34" charset="0"/>
              </a:rPr>
              <a:t>0.0069417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(NH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dirty="0" smtClean="0">
                <a:latin typeface="Berlin Sans FB Demi" pitchFamily="34" charset="0"/>
              </a:rPr>
              <a:t>  x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3</a:t>
            </a:r>
            <a:r>
              <a:rPr lang="en-US" sz="2000" u="sng" dirty="0" smtClean="0">
                <a:latin typeface="Berlin Sans FB Demi" pitchFamily="34" charset="0"/>
              </a:rPr>
              <a:t>           </a:t>
            </a:r>
            <a:r>
              <a:rPr lang="en-US" sz="2000" dirty="0" smtClean="0">
                <a:latin typeface="Berlin Sans FB Demi" pitchFamily="34" charset="0"/>
              </a:rPr>
              <a:t>  = </a:t>
            </a:r>
            <a:r>
              <a:rPr lang="en-US" sz="2000" dirty="0">
                <a:latin typeface="Berlin Sans FB Demi" pitchFamily="34" charset="0"/>
              </a:rPr>
              <a:t>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3</a:t>
            </a:r>
            <a:endParaRPr lang="en-US" sz="2000" dirty="0" smtClean="0">
              <a:latin typeface="Berlin Sans FB Demi" pitchFamily="34" charset="0"/>
            </a:endParaRPr>
          </a:p>
          <a:p>
            <a:pPr lvl="6"/>
            <a:r>
              <a:rPr lang="en-US" sz="2000" baseline="-25000" dirty="0" smtClean="0">
                <a:latin typeface="Berlin Sans FB Demi" pitchFamily="34" charset="0"/>
              </a:rPr>
              <a:t>                       </a:t>
            </a:r>
            <a:r>
              <a:rPr lang="en-US" sz="2000" dirty="0" smtClean="0">
                <a:latin typeface="Berlin Sans FB Demi" pitchFamily="34" charset="0"/>
              </a:rPr>
              <a:t>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 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147" y="4952999"/>
            <a:ext cx="819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erlin Sans FB Demi" pitchFamily="34" charset="0"/>
              </a:rPr>
              <a:t>0.0069417 </a:t>
            </a:r>
            <a:r>
              <a:rPr lang="en-US" sz="2000" strike="sngStrike" dirty="0" err="1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3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152 g 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3 </a:t>
            </a:r>
            <a:r>
              <a:rPr lang="en-US" sz="2000" dirty="0" smtClean="0">
                <a:latin typeface="Berlin Sans FB Demi" pitchFamily="34" charset="0"/>
              </a:rPr>
              <a:t>  =  1.055 g 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3(s)</a:t>
            </a:r>
            <a:r>
              <a:rPr lang="en-US" sz="2000" dirty="0" smtClean="0">
                <a:latin typeface="Berlin Sans FB Demi" pitchFamily="34" charset="0"/>
              </a:rPr>
              <a:t>  =  1.06 g 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3(s)</a:t>
            </a:r>
            <a:endParaRPr lang="en-US" sz="2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</a:t>
            </a:r>
            <a:r>
              <a:rPr lang="en-US" sz="2000" dirty="0" smtClean="0">
                <a:latin typeface="Berlin Sans FB Demi" pitchFamily="34" charset="0"/>
              </a:rPr>
              <a:t>   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3</a:t>
            </a:r>
          </a:p>
        </p:txBody>
      </p:sp>
      <p:sp>
        <p:nvSpPr>
          <p:cNvPr id="8" name="Rectangle 7"/>
          <p:cNvSpPr/>
          <p:nvPr/>
        </p:nvSpPr>
        <p:spPr>
          <a:xfrm>
            <a:off x="7280643" y="3401943"/>
            <a:ext cx="1649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7262208" y="4463348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80643" y="5322331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4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7539" y="2231010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7998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 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973884"/>
            <a:ext cx="8452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b)</a:t>
            </a:r>
            <a:r>
              <a:rPr lang="en-US" dirty="0" smtClean="0"/>
              <a:t> </a:t>
            </a:r>
            <a:r>
              <a:rPr lang="en-US" sz="2000" dirty="0" smtClean="0">
                <a:latin typeface="Berlin Sans FB Demi" pitchFamily="34" charset="0"/>
              </a:rPr>
              <a:t>0.0069417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(NH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dirty="0" smtClean="0">
                <a:latin typeface="Berlin Sans FB Demi" pitchFamily="34" charset="0"/>
              </a:rPr>
              <a:t>  x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N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               </a:t>
            </a:r>
            <a:r>
              <a:rPr lang="en-US" sz="2000" dirty="0" smtClean="0">
                <a:latin typeface="Berlin Sans FB Demi" pitchFamily="34" charset="0"/>
              </a:rPr>
              <a:t>  = </a:t>
            </a:r>
            <a:r>
              <a:rPr lang="en-US" sz="2000" dirty="0">
                <a:latin typeface="Berlin Sans FB Demi" pitchFamily="34" charset="0"/>
              </a:rPr>
              <a:t>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N</a:t>
            </a:r>
            <a:r>
              <a:rPr lang="en-US" sz="2000" baseline="-25000" dirty="0" smtClean="0">
                <a:latin typeface="Berlin Sans FB Demi" pitchFamily="34" charset="0"/>
              </a:rPr>
              <a:t>2        </a:t>
            </a:r>
          </a:p>
          <a:p>
            <a:pPr lvl="6"/>
            <a:r>
              <a:rPr lang="en-US" sz="2000" baseline="-25000" dirty="0">
                <a:latin typeface="Berlin Sans FB Demi" pitchFamily="34" charset="0"/>
              </a:rPr>
              <a:t> </a:t>
            </a:r>
            <a:r>
              <a:rPr lang="en-US" sz="2000" baseline="-25000" dirty="0" smtClean="0">
                <a:latin typeface="Berlin Sans FB Demi" pitchFamily="34" charset="0"/>
              </a:rPr>
              <a:t>                   </a:t>
            </a:r>
            <a:r>
              <a:rPr lang="en-US" sz="2000" dirty="0" smtClean="0">
                <a:latin typeface="Berlin Sans FB Demi" pitchFamily="34" charset="0"/>
              </a:rPr>
              <a:t>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 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34263" y="3429000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34263" y="4343216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58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508" y="2215299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8298" y="3047998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 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147" y="4087087"/>
            <a:ext cx="83407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 startAt="2"/>
            </a:pPr>
            <a:r>
              <a:rPr lang="en-US" sz="2000" dirty="0" smtClean="0">
                <a:latin typeface="Berlin Sans FB Demi" pitchFamily="34" charset="0"/>
              </a:rPr>
              <a:t>0.0069417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(NH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dirty="0" smtClean="0">
                <a:latin typeface="Berlin Sans FB Demi" pitchFamily="34" charset="0"/>
              </a:rPr>
              <a:t>  x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N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           </a:t>
            </a:r>
            <a:r>
              <a:rPr lang="en-US" sz="2000" dirty="0" smtClean="0">
                <a:latin typeface="Berlin Sans FB Demi" pitchFamily="34" charset="0"/>
              </a:rPr>
              <a:t>  = </a:t>
            </a:r>
            <a:r>
              <a:rPr lang="en-US" sz="2000" dirty="0">
                <a:latin typeface="Berlin Sans FB Demi" pitchFamily="34" charset="0"/>
              </a:rPr>
              <a:t>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N</a:t>
            </a:r>
            <a:r>
              <a:rPr lang="en-US" sz="2000" baseline="-25000" dirty="0" smtClean="0">
                <a:latin typeface="Berlin Sans FB Demi" pitchFamily="34" charset="0"/>
              </a:rPr>
              <a:t>2         </a:t>
            </a: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	</a:t>
            </a:r>
            <a:r>
              <a:rPr lang="en-US" sz="2000" dirty="0" smtClean="0">
                <a:latin typeface="Berlin Sans FB Demi" pitchFamily="34" charset="0"/>
              </a:rPr>
              <a:t>  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 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978" y="4952999"/>
            <a:ext cx="7359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Berlin Sans FB Demi" pitchFamily="34" charset="0"/>
              </a:rPr>
              <a:t>0.0069417 </a:t>
            </a:r>
            <a:r>
              <a:rPr lang="en-US" sz="2000" strike="sngStrike" dirty="0" err="1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N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28.02 g N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  = 0.1945 g N</a:t>
            </a:r>
            <a:r>
              <a:rPr lang="en-US" sz="2000" baseline="-25000" dirty="0" smtClean="0">
                <a:latin typeface="Berlin Sans FB Demi" pitchFamily="34" charset="0"/>
              </a:rPr>
              <a:t>2(g)</a:t>
            </a:r>
            <a:r>
              <a:rPr lang="en-US" sz="2000" dirty="0" smtClean="0">
                <a:latin typeface="Berlin Sans FB Demi" pitchFamily="34" charset="0"/>
              </a:rPr>
              <a:t>  =  0.195 g N</a:t>
            </a:r>
            <a:r>
              <a:rPr lang="en-US" sz="2000" baseline="-25000" dirty="0" smtClean="0">
                <a:latin typeface="Berlin Sans FB Demi" pitchFamily="34" charset="0"/>
              </a:rPr>
              <a:t>2(g)</a:t>
            </a:r>
            <a:endParaRPr lang="en-US" sz="2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</a:t>
            </a:r>
            <a:r>
              <a:rPr lang="en-US" sz="2000" dirty="0" smtClean="0">
                <a:latin typeface="Berlin Sans FB Demi" pitchFamily="34" charset="0"/>
              </a:rPr>
              <a:t>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N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endParaRPr lang="en-US" sz="2000" strike="sngStrike" baseline="-25000" dirty="0">
              <a:latin typeface="Berlin Sans FB Dem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89879" y="3505200"/>
            <a:ext cx="1649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7316115" y="4463348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316328" y="5284275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5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53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 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982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213" y="2209800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7998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 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962400"/>
            <a:ext cx="88873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 startAt="3"/>
            </a:pPr>
            <a:r>
              <a:rPr lang="en-US" sz="2000" dirty="0" smtClean="0">
                <a:latin typeface="Berlin Sans FB Demi" pitchFamily="34" charset="0"/>
              </a:rPr>
              <a:t>0.0069417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(NH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4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H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           </a:t>
            </a:r>
            <a:r>
              <a:rPr lang="en-US" sz="2000" dirty="0" smtClean="0">
                <a:latin typeface="Berlin Sans FB Demi" pitchFamily="34" charset="0"/>
              </a:rPr>
              <a:t>  = 0.0277668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H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          </a:t>
            </a: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	</a:t>
            </a:r>
            <a:r>
              <a:rPr lang="en-US" sz="2000" dirty="0" smtClean="0">
                <a:latin typeface="Berlin Sans FB Demi" pitchFamily="34" charset="0"/>
              </a:rPr>
              <a:t>    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 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75531" y="3429000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75531" y="4319228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5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436" y="228600"/>
            <a:ext cx="4246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Example #2:  </a:t>
            </a:r>
          </a:p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(Mass of reactant to product)</a:t>
            </a: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 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14" y="1295400"/>
            <a:ext cx="6098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(NH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4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)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7(s)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 </a:t>
            </a:r>
            <a:r>
              <a:rPr lang="en-US" sz="2400" dirty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→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Cr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3(s)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+  N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2(g)  </a:t>
            </a:r>
            <a:r>
              <a:rPr lang="en-US" sz="24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+</a:t>
            </a:r>
            <a:r>
              <a:rPr lang="en-US" sz="2400" baseline="-25000" dirty="0" smtClean="0">
                <a:solidFill>
                  <a:schemeClr val="lt1"/>
                </a:solidFill>
                <a:latin typeface="Berlin Sans FB Demi" pitchFamily="34" charset="0"/>
                <a:cs typeface="Aharoni" pitchFamily="2" charset="-79"/>
              </a:rPr>
              <a:t>  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4 H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2</a:t>
            </a:r>
            <a:r>
              <a:rPr lang="en-US" sz="2400" dirty="0" smtClean="0">
                <a:latin typeface="Berlin Sans FB Demi" pitchFamily="34" charset="0"/>
                <a:cs typeface="Aharoni" pitchFamily="2" charset="-79"/>
              </a:rPr>
              <a:t>O</a:t>
            </a:r>
            <a:r>
              <a:rPr lang="en-US" sz="2400" baseline="-25000" dirty="0" smtClean="0">
                <a:latin typeface="Berlin Sans FB Demi" pitchFamily="34" charset="0"/>
                <a:cs typeface="Aharoni" pitchFamily="2" charset="-79"/>
              </a:rPr>
              <a:t>(g)</a:t>
            </a:r>
            <a:endParaRPr lang="en-US" sz="2400" baseline="-25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815" y="2205872"/>
            <a:ext cx="8895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Calculate the masses of all three products formed from the decomposition of </a:t>
            </a:r>
          </a:p>
          <a:p>
            <a:r>
              <a:rPr lang="en-US" sz="2000" dirty="0" smtClean="0">
                <a:latin typeface="Berlin Sans FB Demi" pitchFamily="34" charset="0"/>
              </a:rPr>
              <a:t>ammonium dichromate.  The initial mass of (NH</a:t>
            </a:r>
            <a:r>
              <a:rPr lang="en-US" sz="2000" baseline="-25000" dirty="0" smtClean="0">
                <a:latin typeface="Berlin Sans FB Demi" pitchFamily="34" charset="0"/>
              </a:rPr>
              <a:t>4</a:t>
            </a:r>
            <a:r>
              <a:rPr lang="en-US" sz="2000" dirty="0" smtClean="0">
                <a:latin typeface="Berlin Sans FB Demi" pitchFamily="34" charset="0"/>
              </a:rPr>
              <a:t>)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Cr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7(s) </a:t>
            </a:r>
            <a:r>
              <a:rPr lang="en-US" sz="2000" dirty="0" smtClean="0">
                <a:latin typeface="Berlin Sans FB Demi" pitchFamily="34" charset="0"/>
              </a:rPr>
              <a:t>is 1.75 grams.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047998"/>
            <a:ext cx="84401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1.75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</a:t>
            </a:r>
            <a:r>
              <a:rPr lang="en-US" sz="2000" strike="sngStrike" dirty="0" smtClean="0">
                <a:latin typeface="Berlin Sans FB Demi" pitchFamily="34" charset="0"/>
              </a:rPr>
              <a:t>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</a:t>
            </a:r>
            <a:r>
              <a:rPr lang="en-US" sz="2000" u="sng" dirty="0">
                <a:latin typeface="Berlin Sans FB Demi" pitchFamily="34" charset="0"/>
              </a:rPr>
              <a:t>(</a:t>
            </a:r>
            <a:r>
              <a:rPr lang="en-US" sz="2000" u="sng" dirty="0" smtClean="0">
                <a:latin typeface="Berlin Sans FB Demi" pitchFamily="34" charset="0"/>
              </a:rPr>
              <a:t>NH</a:t>
            </a:r>
            <a:r>
              <a:rPr lang="en-US" sz="2000" u="sng" baseline="-25000" dirty="0" smtClean="0">
                <a:latin typeface="Berlin Sans FB Demi" pitchFamily="34" charset="0"/>
              </a:rPr>
              <a:t>4</a:t>
            </a:r>
            <a:r>
              <a:rPr lang="en-US" sz="2000" u="sng" dirty="0" smtClean="0">
                <a:latin typeface="Berlin Sans FB Demi" pitchFamily="34" charset="0"/>
              </a:rPr>
              <a:t>)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Cr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u="sng" baseline="-25000" dirty="0" smtClean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    =  0.0069417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</a:t>
            </a:r>
            <a:r>
              <a:rPr lang="en-US" sz="2000" dirty="0">
                <a:latin typeface="Berlin Sans FB Demi" pitchFamily="34" charset="0"/>
              </a:rPr>
              <a:t>(NH</a:t>
            </a:r>
            <a:r>
              <a:rPr lang="en-US" sz="2000" baseline="-25000" dirty="0">
                <a:latin typeface="Berlin Sans FB Demi" pitchFamily="34" charset="0"/>
              </a:rPr>
              <a:t>4</a:t>
            </a:r>
            <a:r>
              <a:rPr lang="en-US" sz="2000" dirty="0">
                <a:latin typeface="Berlin Sans FB Demi" pitchFamily="34" charset="0"/>
              </a:rPr>
              <a:t>)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Cr</a:t>
            </a:r>
            <a:r>
              <a:rPr lang="en-US" sz="2000" baseline="-25000" dirty="0">
                <a:latin typeface="Berlin Sans FB Demi" pitchFamily="34" charset="0"/>
              </a:rPr>
              <a:t>2</a:t>
            </a:r>
            <a:r>
              <a:rPr lang="en-US" sz="2000" dirty="0">
                <a:latin typeface="Berlin Sans FB Demi" pitchFamily="34" charset="0"/>
              </a:rPr>
              <a:t>O</a:t>
            </a:r>
            <a:r>
              <a:rPr lang="en-US" sz="2000" baseline="-25000" dirty="0">
                <a:latin typeface="Berlin Sans FB Demi" pitchFamily="34" charset="0"/>
              </a:rPr>
              <a:t>7 </a:t>
            </a:r>
            <a:endParaRPr lang="en-US" sz="2000" baseline="-25000" dirty="0" smtClean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            </a:t>
            </a:r>
            <a:r>
              <a:rPr lang="en-US" sz="2000" dirty="0" smtClean="0">
                <a:latin typeface="Berlin Sans FB Demi" pitchFamily="34" charset="0"/>
              </a:rPr>
              <a:t>252.10 </a:t>
            </a:r>
            <a:r>
              <a:rPr lang="en-US" sz="2000" strike="sngStrike" dirty="0" smtClean="0">
                <a:latin typeface="Berlin Sans FB Demi" pitchFamily="34" charset="0"/>
              </a:rPr>
              <a:t>g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>
                <a:latin typeface="Berlin Sans FB Demi" pitchFamily="34" charset="0"/>
              </a:rPr>
              <a:t> </a:t>
            </a:r>
            <a:endParaRPr lang="en-US" sz="20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51" y="3804607"/>
            <a:ext cx="88873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 startAt="3"/>
            </a:pPr>
            <a:r>
              <a:rPr lang="en-US" sz="2000" dirty="0" smtClean="0">
                <a:latin typeface="Berlin Sans FB Demi" pitchFamily="34" charset="0"/>
              </a:rPr>
              <a:t>0.0069417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(NH</a:t>
            </a:r>
            <a:r>
              <a:rPr lang="en-US" sz="2000" strike="sngStrike" baseline="-25000" dirty="0" smtClean="0">
                <a:latin typeface="Berlin Sans FB Demi" pitchFamily="34" charset="0"/>
              </a:rPr>
              <a:t>4</a:t>
            </a:r>
            <a:r>
              <a:rPr lang="en-US" sz="2000" strike="sngStrike" dirty="0" smtClean="0">
                <a:latin typeface="Berlin Sans FB Demi" pitchFamily="34" charset="0"/>
              </a:rPr>
              <a:t>)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Cr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strike="sngStrike" baseline="-25000" dirty="0" smtClean="0">
                <a:latin typeface="Berlin Sans FB Demi" pitchFamily="34" charset="0"/>
              </a:rPr>
              <a:t>7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4 </a:t>
            </a:r>
            <a:r>
              <a:rPr lang="en-US" sz="2000" u="sng" dirty="0" err="1" smtClean="0">
                <a:latin typeface="Berlin Sans FB Demi" pitchFamily="34" charset="0"/>
              </a:rPr>
              <a:t>mol</a:t>
            </a:r>
            <a:r>
              <a:rPr lang="en-US" sz="2000" u="sng" dirty="0" smtClean="0">
                <a:latin typeface="Berlin Sans FB Demi" pitchFamily="34" charset="0"/>
              </a:rPr>
              <a:t> H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           </a:t>
            </a:r>
            <a:r>
              <a:rPr lang="en-US" sz="2000" dirty="0" smtClean="0">
                <a:latin typeface="Berlin Sans FB Demi" pitchFamily="34" charset="0"/>
              </a:rPr>
              <a:t>  = 0.0277668 </a:t>
            </a:r>
            <a:r>
              <a:rPr lang="en-US" sz="2000" dirty="0" err="1" smtClean="0">
                <a:latin typeface="Berlin Sans FB Demi" pitchFamily="34" charset="0"/>
              </a:rPr>
              <a:t>mol</a:t>
            </a:r>
            <a:r>
              <a:rPr lang="en-US" sz="2000" dirty="0" smtClean="0">
                <a:latin typeface="Berlin Sans FB Demi" pitchFamily="34" charset="0"/>
              </a:rPr>
              <a:t> H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          </a:t>
            </a: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	</a:t>
            </a:r>
            <a:r>
              <a:rPr lang="en-US" sz="2000" dirty="0" smtClean="0">
                <a:latin typeface="Berlin Sans FB Demi" pitchFamily="34" charset="0"/>
              </a:rPr>
              <a:t>     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</a:t>
            </a:r>
            <a:r>
              <a:rPr lang="en-US" sz="2000" strike="sngStrike" dirty="0">
                <a:latin typeface="Berlin Sans FB Demi" pitchFamily="34" charset="0"/>
              </a:rPr>
              <a:t>(NH</a:t>
            </a:r>
            <a:r>
              <a:rPr lang="en-US" sz="2000" strike="sngStrike" baseline="-25000" dirty="0">
                <a:latin typeface="Berlin Sans FB Demi" pitchFamily="34" charset="0"/>
              </a:rPr>
              <a:t>4</a:t>
            </a:r>
            <a:r>
              <a:rPr lang="en-US" sz="2000" strike="sngStrike" dirty="0">
                <a:latin typeface="Berlin Sans FB Demi" pitchFamily="34" charset="0"/>
              </a:rPr>
              <a:t>)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Cr</a:t>
            </a:r>
            <a:r>
              <a:rPr lang="en-US" sz="2000" strike="sngStrike" baseline="-25000" dirty="0">
                <a:latin typeface="Berlin Sans FB Demi" pitchFamily="34" charset="0"/>
              </a:rPr>
              <a:t>2</a:t>
            </a:r>
            <a:r>
              <a:rPr lang="en-US" sz="2000" strike="sngStrike" dirty="0">
                <a:latin typeface="Berlin Sans FB Demi" pitchFamily="34" charset="0"/>
              </a:rPr>
              <a:t>O</a:t>
            </a:r>
            <a:r>
              <a:rPr lang="en-US" sz="2000" strike="sngStrike" baseline="-25000" dirty="0">
                <a:latin typeface="Berlin Sans FB Demi" pitchFamily="34" charset="0"/>
              </a:rPr>
              <a:t>7</a:t>
            </a:r>
            <a:r>
              <a:rPr lang="en-US" sz="2000" baseline="-25000" dirty="0" smtClean="0">
                <a:latin typeface="Berlin Sans FB Demi" pitchFamily="34" charset="0"/>
              </a:rPr>
              <a:t>  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65792" y="3429000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Mass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20908" y="4143161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Moles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" y="4724397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</a:t>
            </a:r>
            <a:r>
              <a:rPr lang="en-US" sz="2000" dirty="0" smtClean="0">
                <a:latin typeface="Berlin Sans FB Demi" pitchFamily="34" charset="0"/>
              </a:rPr>
              <a:t>0.0277668 </a:t>
            </a:r>
            <a:r>
              <a:rPr lang="en-US" sz="2000" strike="sngStrike" dirty="0" err="1">
                <a:latin typeface="Berlin Sans FB Demi" pitchFamily="34" charset="0"/>
              </a:rPr>
              <a:t>mol</a:t>
            </a:r>
            <a:r>
              <a:rPr lang="en-US" sz="2000" strike="sngStrike" dirty="0">
                <a:latin typeface="Berlin Sans FB Demi" pitchFamily="34" charset="0"/>
              </a:rPr>
              <a:t> </a:t>
            </a:r>
            <a:r>
              <a:rPr lang="en-US" sz="2000" strike="sngStrike" dirty="0" smtClean="0">
                <a:latin typeface="Berlin Sans FB Demi" pitchFamily="34" charset="0"/>
              </a:rPr>
              <a:t>H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r>
              <a:rPr lang="en-US" sz="2000" dirty="0" smtClean="0">
                <a:latin typeface="Berlin Sans FB Demi" pitchFamily="34" charset="0"/>
              </a:rPr>
              <a:t>  x  </a:t>
            </a:r>
            <a:r>
              <a:rPr lang="en-US" sz="2000" u="sng" dirty="0" smtClean="0">
                <a:latin typeface="Berlin Sans FB Demi" pitchFamily="34" charset="0"/>
              </a:rPr>
              <a:t>18.02 g H</a:t>
            </a:r>
            <a:r>
              <a:rPr lang="en-US" sz="2000" u="sng" baseline="-25000" dirty="0" smtClean="0">
                <a:latin typeface="Berlin Sans FB Demi" pitchFamily="34" charset="0"/>
              </a:rPr>
              <a:t>2</a:t>
            </a:r>
            <a:r>
              <a:rPr lang="en-US" sz="2000" u="sng" dirty="0" smtClean="0">
                <a:latin typeface="Berlin Sans FB Demi" pitchFamily="34" charset="0"/>
              </a:rPr>
              <a:t>O</a:t>
            </a:r>
            <a:r>
              <a:rPr lang="en-US" sz="2000" dirty="0" smtClean="0">
                <a:latin typeface="Berlin Sans FB Demi" pitchFamily="34" charset="0"/>
              </a:rPr>
              <a:t>  = 0.5004 g H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(g)</a:t>
            </a:r>
            <a:r>
              <a:rPr lang="en-US" sz="2000" dirty="0" smtClean="0">
                <a:latin typeface="Berlin Sans FB Demi" pitchFamily="34" charset="0"/>
              </a:rPr>
              <a:t>  =  0.500 g H</a:t>
            </a:r>
            <a:r>
              <a:rPr lang="en-US" sz="2000" baseline="-25000" dirty="0" smtClean="0">
                <a:latin typeface="Berlin Sans FB Demi" pitchFamily="34" charset="0"/>
              </a:rPr>
              <a:t>2</a:t>
            </a:r>
            <a:r>
              <a:rPr lang="en-US" sz="2000" dirty="0" smtClean="0">
                <a:latin typeface="Berlin Sans FB Demi" pitchFamily="34" charset="0"/>
              </a:rPr>
              <a:t>O</a:t>
            </a:r>
            <a:r>
              <a:rPr lang="en-US" sz="2000" baseline="-25000" dirty="0" smtClean="0">
                <a:latin typeface="Berlin Sans FB Demi" pitchFamily="34" charset="0"/>
              </a:rPr>
              <a:t>(g)         </a:t>
            </a:r>
            <a:endParaRPr lang="en-US" sz="2000" baseline="-25000" dirty="0">
              <a:latin typeface="Berlin Sans FB Demi" pitchFamily="34" charset="0"/>
            </a:endParaRPr>
          </a:p>
          <a:p>
            <a:r>
              <a:rPr lang="en-US" sz="2000" baseline="-25000" dirty="0">
                <a:latin typeface="Berlin Sans FB Demi" pitchFamily="34" charset="0"/>
              </a:rPr>
              <a:t>	</a:t>
            </a:r>
            <a:r>
              <a:rPr lang="en-US" sz="2000" baseline="-25000" dirty="0" smtClean="0">
                <a:latin typeface="Berlin Sans FB Demi" pitchFamily="34" charset="0"/>
              </a:rPr>
              <a:t>	</a:t>
            </a:r>
            <a:r>
              <a:rPr lang="en-US" sz="2000" dirty="0" smtClean="0">
                <a:latin typeface="Berlin Sans FB Demi" pitchFamily="34" charset="0"/>
              </a:rPr>
              <a:t>                   1 </a:t>
            </a:r>
            <a:r>
              <a:rPr lang="en-US" sz="2000" strike="sngStrike" dirty="0" err="1" smtClean="0">
                <a:latin typeface="Berlin Sans FB Demi" pitchFamily="34" charset="0"/>
              </a:rPr>
              <a:t>mol</a:t>
            </a:r>
            <a:r>
              <a:rPr lang="en-US" sz="2000" strike="sngStrike" dirty="0" smtClean="0">
                <a:latin typeface="Berlin Sans FB Demi" pitchFamily="34" charset="0"/>
              </a:rPr>
              <a:t> H</a:t>
            </a:r>
            <a:r>
              <a:rPr lang="en-US" sz="2000" strike="sngStrike" baseline="-25000" dirty="0" smtClean="0">
                <a:latin typeface="Berlin Sans FB Demi" pitchFamily="34" charset="0"/>
              </a:rPr>
              <a:t>2</a:t>
            </a:r>
            <a:r>
              <a:rPr lang="en-US" sz="2000" strike="sngStrike" dirty="0" smtClean="0">
                <a:latin typeface="Berlin Sans FB Demi" pitchFamily="34" charset="0"/>
              </a:rPr>
              <a:t>O</a:t>
            </a:r>
            <a:endParaRPr lang="en-US" sz="2000" baseline="-25000" dirty="0">
              <a:latin typeface="Berlin Sans FB Dem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18599" y="5062951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Moles </a:t>
            </a:r>
            <a:r>
              <a:rPr lang="en-US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→ </a:t>
            </a:r>
            <a:r>
              <a:rPr lang="en-US" dirty="0">
                <a:solidFill>
                  <a:srgbClr val="FF0000"/>
                </a:solidFill>
                <a:cs typeface="Aharoni" pitchFamily="2" charset="-79"/>
              </a:rPr>
              <a:t>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63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133600"/>
            <a:ext cx="6094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What is required to perform stoichiometric analysis?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6460" y="2971800"/>
            <a:ext cx="7560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Balanced chemical equations!</a:t>
            </a:r>
            <a:endParaRPr lang="en-US" sz="3600" dirty="0"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3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133600"/>
            <a:ext cx="6094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What is required to perform stoichiometric analysis?</a:t>
            </a:r>
            <a:endParaRPr lang="en-US" sz="2000" dirty="0">
              <a:latin typeface="Berlin Sans FB Demi" pitchFamily="34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6460" y="2971800"/>
            <a:ext cx="7560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Balanced chemical equations!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061381"/>
            <a:ext cx="80794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Like a recipe, reaction components must interact with one another in </a:t>
            </a:r>
          </a:p>
          <a:p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fixed proportions!</a:t>
            </a:r>
          </a:p>
        </p:txBody>
      </p:sp>
    </p:spTree>
    <p:extLst>
      <p:ext uri="{BB962C8B-B14F-4D97-AF65-F5344CB8AC3E}">
        <p14:creationId xmlns:p14="http://schemas.microsoft.com/office/powerpoint/2010/main" val="69903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677140"/>
            <a:ext cx="8002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Stencil" pitchFamily="82" charset="0"/>
              </a:rPr>
              <a:t>What information is conveyed</a:t>
            </a:r>
          </a:p>
          <a:p>
            <a:r>
              <a:rPr lang="en-US" sz="3600" dirty="0" smtClean="0">
                <a:latin typeface="Stencil" pitchFamily="82" charset="0"/>
              </a:rPr>
              <a:t>In balanced chemical equation?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2370841"/>
            <a:ext cx="37914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Numbers of particles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Numbers of moles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Mass of reaction components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Berlin Sans FB Demi" pitchFamily="34" charset="0"/>
                <a:cs typeface="Aharoni" pitchFamily="2" charset="-79"/>
              </a:rPr>
              <a:t>Volumes (gasses)</a:t>
            </a:r>
          </a:p>
        </p:txBody>
      </p:sp>
    </p:spTree>
    <p:extLst>
      <p:ext uri="{BB962C8B-B14F-4D97-AF65-F5344CB8AC3E}">
        <p14:creationId xmlns:p14="http://schemas.microsoft.com/office/powerpoint/2010/main" val="93783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533400"/>
            <a:ext cx="855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Example:  Production of gaseous ammonia by Haber process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961214"/>
              </p:ext>
            </p:extLst>
          </p:nvPr>
        </p:nvGraphicFramePr>
        <p:xfrm>
          <a:off x="838201" y="1524000"/>
          <a:ext cx="7467599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112"/>
                <a:gridCol w="1929829"/>
                <a:gridCol w="1929829"/>
                <a:gridCol w="19298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Balanced </a:t>
                      </a:r>
                    </a:p>
                    <a:p>
                      <a:r>
                        <a:rPr lang="en-US" dirty="0" smtClean="0"/>
                        <a:t>Equation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2(g)                      +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H</a:t>
                      </a:r>
                      <a:r>
                        <a:rPr lang="en-US" baseline="-25000" dirty="0" smtClean="0"/>
                        <a:t>2(g)</a:t>
                      </a:r>
                      <a:r>
                        <a:rPr lang="en-US" baseline="0" dirty="0" smtClean="0"/>
                        <a:t>            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NH</a:t>
                      </a:r>
                      <a:r>
                        <a:rPr lang="en-US" baseline="-25000" dirty="0" smtClean="0"/>
                        <a:t>3(g)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Particles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dirty="0" smtClean="0"/>
                        <a:t>(Atoms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†)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(Molecules *)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atoms N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1 molecule </a:t>
                      </a:r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2(g)    </a:t>
                      </a:r>
                    </a:p>
                    <a:p>
                      <a:r>
                        <a:rPr lang="en-US" baseline="0" dirty="0" smtClean="0"/>
                        <a:t>x    </a:t>
                      </a:r>
                      <a:r>
                        <a:rPr lang="en-US" i="1" baseline="0" dirty="0" smtClean="0"/>
                        <a:t>N</a:t>
                      </a:r>
                      <a:r>
                        <a:rPr lang="en-US" i="1" baseline="-25000" dirty="0" smtClean="0"/>
                        <a:t>A</a:t>
                      </a:r>
                      <a:r>
                        <a:rPr lang="en-US" baseline="0" dirty="0" smtClean="0"/>
                        <a:t> 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                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8 atoms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atoms</a:t>
                      </a:r>
                      <a:r>
                        <a:rPr lang="en-US" baseline="0" dirty="0" smtClean="0"/>
                        <a:t> H</a:t>
                      </a:r>
                    </a:p>
                    <a:p>
                      <a:r>
                        <a:rPr lang="en-US" baseline="0" dirty="0" smtClean="0"/>
                        <a:t>3 molecules H</a:t>
                      </a:r>
                      <a:r>
                        <a:rPr lang="en-US" baseline="-25000" dirty="0" smtClean="0"/>
                        <a:t>2(g)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x    </a:t>
                      </a:r>
                      <a:r>
                        <a:rPr lang="en-US" i="1" baseline="0" dirty="0" smtClean="0"/>
                        <a:t>N</a:t>
                      </a:r>
                      <a:r>
                        <a:rPr lang="en-US" i="1" baseline="-25000" dirty="0" smtClean="0"/>
                        <a:t>A</a:t>
                      </a:r>
                    </a:p>
                    <a:p>
                      <a:endParaRPr lang="en-US" i="1" baseline="0" dirty="0" smtClean="0"/>
                    </a:p>
                    <a:p>
                      <a:r>
                        <a:rPr lang="en-US" i="0" baseline="0" dirty="0" smtClean="0">
                          <a:solidFill>
                            <a:srgbClr val="FF0000"/>
                          </a:solidFill>
                        </a:rPr>
                        <a:t>reactants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atoms N</a:t>
                      </a:r>
                    </a:p>
                    <a:p>
                      <a:r>
                        <a:rPr lang="en-US" dirty="0" smtClean="0"/>
                        <a:t>6 atoms</a:t>
                      </a:r>
                      <a:r>
                        <a:rPr lang="en-US" baseline="0" dirty="0" smtClean="0"/>
                        <a:t> 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 molecules N</a:t>
                      </a:r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3(g)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x    </a:t>
                      </a:r>
                      <a:r>
                        <a:rPr lang="en-US" i="1" baseline="0" dirty="0" smtClean="0"/>
                        <a:t>N</a:t>
                      </a:r>
                      <a:r>
                        <a:rPr lang="en-US" i="1" baseline="-25000" dirty="0" smtClean="0"/>
                        <a:t>A</a:t>
                      </a:r>
                      <a:endParaRPr lang="en-US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8 atoms products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Moles 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mole N</a:t>
                      </a:r>
                      <a:r>
                        <a:rPr lang="en-US" baseline="-25000" dirty="0" smtClean="0"/>
                        <a:t>2(g)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moles </a:t>
                      </a: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2(g)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moles </a:t>
                      </a:r>
                      <a:r>
                        <a:rPr lang="en-US" baseline="0" dirty="0" smtClean="0"/>
                        <a:t>N</a:t>
                      </a:r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3(g)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Mass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†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28.02</a:t>
                      </a:r>
                      <a:r>
                        <a:rPr lang="en-US" baseline="0" dirty="0" smtClean="0"/>
                        <a:t> g </a:t>
                      </a:r>
                      <a:r>
                        <a:rPr lang="en-US" dirty="0" smtClean="0"/>
                        <a:t>N</a:t>
                      </a:r>
                      <a:r>
                        <a:rPr lang="en-US" baseline="-25000" dirty="0" smtClean="0"/>
                        <a:t>2(g)</a:t>
                      </a:r>
                    </a:p>
                    <a:p>
                      <a:r>
                        <a:rPr lang="en-US" baseline="-25000" dirty="0" smtClean="0"/>
                        <a:t>                             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34.08 g </a:t>
                      </a:r>
                      <a:r>
                        <a:rPr lang="en-US" baseline="-25000" dirty="0" smtClean="0"/>
                        <a:t> 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x 2.02 g H</a:t>
                      </a:r>
                      <a:r>
                        <a:rPr lang="en-US" baseline="-25000" dirty="0" smtClean="0"/>
                        <a:t>2(g)</a:t>
                      </a:r>
                      <a:endParaRPr lang="en-US" dirty="0" smtClean="0"/>
                    </a:p>
                    <a:p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reactants</a:t>
                      </a:r>
                      <a:endParaRPr lang="en-US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x 17.04</a:t>
                      </a:r>
                      <a:r>
                        <a:rPr lang="en-US" baseline="0" dirty="0" smtClean="0"/>
                        <a:t> g N</a:t>
                      </a:r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3(g)</a:t>
                      </a:r>
                      <a:endParaRPr lang="en-US" dirty="0" smtClean="0"/>
                    </a:p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34.08 g products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Volume 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volumes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volumes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5181600"/>
            <a:ext cx="693811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haroni" pitchFamily="2" charset="-79"/>
                <a:cs typeface="Aharoni" pitchFamily="2" charset="-79"/>
              </a:rPr>
              <a:t>† Total values are equal before and after the reaction.</a:t>
            </a:r>
          </a:p>
          <a:p>
            <a:r>
              <a:rPr lang="en-US" sz="1600" dirty="0" smtClean="0">
                <a:latin typeface="Aharoni" pitchFamily="2" charset="-79"/>
                <a:cs typeface="Aharoni" pitchFamily="2" charset="-79"/>
              </a:rPr>
              <a:t>*  Total values may or may not be equal before and after the reaction.</a:t>
            </a:r>
            <a:endParaRPr lang="en-US" sz="1600" dirty="0">
              <a:latin typeface="Aharoni" pitchFamily="2" charset="-79"/>
              <a:cs typeface="Aharoni" pitchFamily="2" charset="-79"/>
            </a:endParaRPr>
          </a:p>
          <a:p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0250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124200" y="2743200"/>
            <a:ext cx="30633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/>
              <a:t>MOLES	</a:t>
            </a:r>
            <a:r>
              <a:rPr lang="en-US" sz="2800" dirty="0" err="1" smtClean="0"/>
              <a:t>MOLES</a:t>
            </a:r>
            <a:endParaRPr lang="en-US" sz="2800" dirty="0"/>
          </a:p>
        </p:txBody>
      </p:sp>
      <p:cxnSp>
        <p:nvCxnSpPr>
          <p:cNvPr id="6" name="Straight Arrow Connector 5"/>
          <p:cNvCxnSpPr>
            <a:stCxn id="2052" idx="1"/>
          </p:cNvCxnSpPr>
          <p:nvPr/>
        </p:nvCxnSpPr>
        <p:spPr>
          <a:xfrm flipV="1">
            <a:off x="4267200" y="3001963"/>
            <a:ext cx="674687" cy="189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4267200" y="2667000"/>
            <a:ext cx="76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 smtClean="0"/>
              <a:t>Mole</a:t>
            </a:r>
            <a:endParaRPr lang="en-US" sz="2000" dirty="0"/>
          </a:p>
          <a:p>
            <a:r>
              <a:rPr lang="en-US" sz="2000" dirty="0" smtClean="0"/>
              <a:t>Ratio</a:t>
            </a:r>
            <a:endParaRPr lang="en-US" sz="2000" dirty="0"/>
          </a:p>
        </p:txBody>
      </p:sp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609600" y="838200"/>
            <a:ext cx="1031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/>
              <a:t>MASS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7315200" y="838200"/>
            <a:ext cx="1031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/>
              <a:t>MASS</a:t>
            </a: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685800" y="4876800"/>
            <a:ext cx="19594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/>
              <a:t>MOLECULES</a:t>
            </a: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6934200" y="4953000"/>
            <a:ext cx="19594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/>
              <a:t>MOLECULES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76400" y="1209675"/>
            <a:ext cx="1585913" cy="15652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050" idx="3"/>
            <a:endCxn id="2054" idx="2"/>
          </p:cNvCxnSpPr>
          <p:nvPr/>
        </p:nvCxnSpPr>
        <p:spPr>
          <a:xfrm flipV="1">
            <a:off x="6187539" y="1361420"/>
            <a:ext cx="1643187" cy="16433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055" idx="0"/>
          </p:cNvCxnSpPr>
          <p:nvPr/>
        </p:nvCxnSpPr>
        <p:spPr>
          <a:xfrm flipV="1">
            <a:off x="1665524" y="3221038"/>
            <a:ext cx="1306276" cy="1655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172200" y="3124200"/>
            <a:ext cx="1425575" cy="1655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TextBox 19"/>
          <p:cNvSpPr txBox="1">
            <a:spLocks noChangeArrowheads="1"/>
          </p:cNvSpPr>
          <p:nvPr/>
        </p:nvSpPr>
        <p:spPr bwMode="auto">
          <a:xfrm>
            <a:off x="2362200" y="1524000"/>
            <a:ext cx="21820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00" dirty="0"/>
              <a:t>÷ M </a:t>
            </a:r>
            <a:r>
              <a:rPr lang="en-US" sz="2200" dirty="0" smtClean="0"/>
              <a:t>(molar mass)</a:t>
            </a:r>
            <a:endParaRPr lang="en-US" sz="2200" dirty="0"/>
          </a:p>
        </p:txBody>
      </p:sp>
      <p:sp>
        <p:nvSpPr>
          <p:cNvPr id="2062" name="Rectangle 20"/>
          <p:cNvSpPr>
            <a:spLocks noChangeArrowheads="1"/>
          </p:cNvSpPr>
          <p:nvPr/>
        </p:nvSpPr>
        <p:spPr bwMode="auto">
          <a:xfrm>
            <a:off x="5105400" y="1524000"/>
            <a:ext cx="216277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200" dirty="0"/>
              <a:t>x </a:t>
            </a:r>
            <a:r>
              <a:rPr lang="en-US" sz="2200" dirty="0" smtClean="0"/>
              <a:t>M (molar mass)</a:t>
            </a:r>
            <a:endParaRPr lang="en-US" sz="2200" dirty="0"/>
          </a:p>
        </p:txBody>
      </p:sp>
      <p:sp>
        <p:nvSpPr>
          <p:cNvPr id="2063" name="TextBox 22"/>
          <p:cNvSpPr txBox="1">
            <a:spLocks noChangeArrowheads="1"/>
          </p:cNvSpPr>
          <p:nvPr/>
        </p:nvSpPr>
        <p:spPr bwMode="auto">
          <a:xfrm>
            <a:off x="2362200" y="4038600"/>
            <a:ext cx="20765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00" dirty="0"/>
              <a:t>÷ </a:t>
            </a:r>
            <a:r>
              <a:rPr lang="en-US" sz="2200" i="1" dirty="0"/>
              <a:t>N</a:t>
            </a:r>
            <a:r>
              <a:rPr lang="en-US" sz="2200" i="1" baseline="-25000" dirty="0"/>
              <a:t>A</a:t>
            </a:r>
            <a:r>
              <a:rPr lang="en-US" sz="2200" dirty="0"/>
              <a:t> </a:t>
            </a:r>
            <a:r>
              <a:rPr lang="en-US" sz="2200" dirty="0" smtClean="0"/>
              <a:t>(Avogadro’s</a:t>
            </a:r>
            <a:endParaRPr lang="en-US" sz="2200" dirty="0"/>
          </a:p>
          <a:p>
            <a:r>
              <a:rPr lang="en-US" sz="2200" i="1" dirty="0"/>
              <a:t>         </a:t>
            </a:r>
            <a:r>
              <a:rPr lang="en-US" sz="2200" dirty="0" smtClean="0"/>
              <a:t>constant)</a:t>
            </a:r>
            <a:endParaRPr lang="en-US" sz="2200" i="1" dirty="0"/>
          </a:p>
        </p:txBody>
      </p:sp>
      <p:sp>
        <p:nvSpPr>
          <p:cNvPr id="2064" name="Rectangle 23"/>
          <p:cNvSpPr>
            <a:spLocks noChangeArrowheads="1"/>
          </p:cNvSpPr>
          <p:nvPr/>
        </p:nvSpPr>
        <p:spPr bwMode="auto">
          <a:xfrm>
            <a:off x="4876800" y="4038600"/>
            <a:ext cx="2057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200" dirty="0"/>
              <a:t>x </a:t>
            </a:r>
            <a:r>
              <a:rPr lang="en-US" sz="2200" i="1" dirty="0"/>
              <a:t>N</a:t>
            </a:r>
            <a:r>
              <a:rPr lang="en-US" sz="2200" i="1" baseline="-25000" dirty="0"/>
              <a:t>A</a:t>
            </a:r>
            <a:r>
              <a:rPr lang="en-US" sz="2200" dirty="0"/>
              <a:t> </a:t>
            </a:r>
            <a:r>
              <a:rPr lang="en-US" sz="2200" dirty="0" smtClean="0"/>
              <a:t>(Avogadro’s</a:t>
            </a:r>
            <a:endParaRPr lang="en-US" sz="2200" dirty="0"/>
          </a:p>
          <a:p>
            <a:r>
              <a:rPr lang="en-US" sz="2200" i="1" dirty="0"/>
              <a:t>         </a:t>
            </a:r>
            <a:r>
              <a:rPr lang="en-US" sz="2200" dirty="0" smtClean="0"/>
              <a:t>constant)</a:t>
            </a:r>
            <a:endParaRPr lang="en-US" sz="2200" i="1" dirty="0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838200" y="5943600"/>
            <a:ext cx="63805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/>
              <a:t>mole ratio – obtained from the balanced chemical equation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800" y="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Stencil" pitchFamily="82" charset="0"/>
              </a:rPr>
              <a:t>Overall Strategy for Solving </a:t>
            </a:r>
            <a:r>
              <a:rPr lang="en-US" sz="2400" dirty="0" err="1" smtClean="0">
                <a:latin typeface="Stencil" pitchFamily="82" charset="0"/>
              </a:rPr>
              <a:t>Stoichiometric</a:t>
            </a:r>
            <a:r>
              <a:rPr lang="en-US" sz="2400" dirty="0" smtClean="0">
                <a:latin typeface="Stencil" pitchFamily="82" charset="0"/>
              </a:rPr>
              <a:t> Problems</a:t>
            </a:r>
            <a:endParaRPr lang="en-US" sz="2400" dirty="0"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37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52400"/>
            <a:ext cx="5601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Stencil" pitchFamily="82" charset="0"/>
              </a:rPr>
              <a:t>Relating particles in </a:t>
            </a:r>
          </a:p>
          <a:p>
            <a:pPr algn="ctr"/>
            <a:r>
              <a:rPr lang="en-US" sz="3600" dirty="0" smtClean="0">
                <a:latin typeface="Stencil" pitchFamily="82" charset="0"/>
              </a:rPr>
              <a:t>balanced equations</a:t>
            </a:r>
            <a:endParaRPr lang="en-US" sz="3600" dirty="0">
              <a:latin typeface="Stencil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5873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haroni"/>
              </a:rPr>
              <a:t>Example (</a:t>
            </a:r>
            <a:r>
              <a:rPr lang="en-US" sz="2000" dirty="0" err="1" smtClean="0">
                <a:latin typeface="Aharoni"/>
              </a:rPr>
              <a:t>Modelled</a:t>
            </a:r>
            <a:r>
              <a:rPr lang="en-US" sz="2000" dirty="0" smtClean="0">
                <a:latin typeface="Aharoni"/>
              </a:rPr>
              <a:t> after textbook, page 237, #2)</a:t>
            </a:r>
            <a:endParaRPr lang="en-US" sz="2000" dirty="0">
              <a:latin typeface="Aharon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1828800"/>
            <a:ext cx="4185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 Al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 3 Cl</a:t>
            </a:r>
            <a:r>
              <a:rPr lang="en-US" sz="2800" baseline="-25000" dirty="0" smtClean="0"/>
              <a:t>2(g)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lt1"/>
                </a:solidFill>
              </a:rPr>
              <a:t>→ 2 AlCl</a:t>
            </a:r>
            <a:r>
              <a:rPr lang="en-US" sz="2800" baseline="-25000" dirty="0" smtClean="0">
                <a:solidFill>
                  <a:schemeClr val="lt1"/>
                </a:solidFill>
              </a:rPr>
              <a:t>3(S)</a:t>
            </a:r>
            <a:r>
              <a:rPr lang="en-US" sz="2800" baseline="-25000" dirty="0" smtClean="0"/>
              <a:t> </a:t>
            </a:r>
            <a:r>
              <a:rPr lang="en-US" sz="2000" baseline="-25000" dirty="0" smtClean="0"/>
              <a:t> </a:t>
            </a:r>
            <a:endParaRPr lang="en-US" sz="2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2592</Words>
  <Application>Microsoft Office PowerPoint</Application>
  <PresentationFormat>On-screen Show (4:3)</PresentationFormat>
  <Paragraphs>365</Paragraphs>
  <Slides>34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Fisher</dc:creator>
  <cp:lastModifiedBy>Jason Fisher</cp:lastModifiedBy>
  <cp:revision>257</cp:revision>
  <dcterms:created xsi:type="dcterms:W3CDTF">2011-11-02T03:11:58Z</dcterms:created>
  <dcterms:modified xsi:type="dcterms:W3CDTF">2011-12-05T06:23:51Z</dcterms:modified>
</cp:coreProperties>
</file>